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71" r:id="rId15"/>
    <p:sldId id="269" r:id="rId16"/>
    <p:sldId id="270" r:id="rId17"/>
    <p:sldId id="272" r:id="rId18"/>
    <p:sldId id="273" r:id="rId19"/>
    <p:sldId id="274" r:id="rId20"/>
    <p:sldId id="275" r:id="rId21"/>
    <p:sldId id="276" r:id="rId22"/>
    <p:sldId id="277" r:id="rId23"/>
    <p:sldId id="280" r:id="rId24"/>
    <p:sldId id="281" r:id="rId25"/>
    <p:sldId id="278" r:id="rId26"/>
    <p:sldId id="27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1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http://dorkarta.enbek.gov.kz/Content/images/map-logo-6.png"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dirty="0">
                <a:solidFill>
                  <a:srgbClr val="FF0000"/>
                </a:solidFill>
                <a:latin typeface="Times New Roman" pitchFamily="18" charset="0"/>
                <a:cs typeface="Times New Roman" pitchFamily="18" charset="0"/>
              </a:rPr>
              <a:t>Кәсіпкерлік қызметті мемлекеттік бақылау және қадағалау</a:t>
            </a:r>
            <a:endParaRPr lang="ru-RU"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rmAutofit fontScale="70000" lnSpcReduction="20000"/>
          </a:bodyPr>
          <a:lstStyle/>
          <a:p>
            <a:r>
              <a:rPr lang="en-US" b="1" dirty="0">
                <a:solidFill>
                  <a:srgbClr val="0070C0"/>
                </a:solidFill>
                <a:latin typeface="Times New Roman" pitchFamily="18" charset="0"/>
                <a:cs typeface="Times New Roman" pitchFamily="18" charset="0"/>
              </a:rPr>
              <a:t>201</a:t>
            </a:r>
            <a:r>
              <a:rPr lang="ru-RU" b="1" dirty="0">
                <a:solidFill>
                  <a:srgbClr val="0070C0"/>
                </a:solidFill>
                <a:latin typeface="Times New Roman" pitchFamily="18" charset="0"/>
                <a:cs typeface="Times New Roman" pitchFamily="18" charset="0"/>
              </a:rPr>
              <a:t>5</a:t>
            </a:r>
            <a:r>
              <a:rPr lang="en-US"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жылғы</a:t>
            </a:r>
            <a:r>
              <a:rPr lang="ru-RU" b="1" dirty="0">
                <a:solidFill>
                  <a:srgbClr val="0070C0"/>
                </a:solidFill>
                <a:latin typeface="Times New Roman" pitchFamily="18" charset="0"/>
                <a:cs typeface="Times New Roman" pitchFamily="18" charset="0"/>
              </a:rPr>
              <a:t> 03 </a:t>
            </a:r>
            <a:r>
              <a:rPr lang="kk-KZ" b="1" dirty="0">
                <a:solidFill>
                  <a:srgbClr val="0070C0"/>
                </a:solidFill>
                <a:latin typeface="Times New Roman" pitchFamily="18" charset="0"/>
                <a:cs typeface="Times New Roman" pitchFamily="18" charset="0"/>
              </a:rPr>
              <a:t>қараша </a:t>
            </a:r>
            <a:r>
              <a:rPr lang="ru-RU" b="1" dirty="0">
                <a:solidFill>
                  <a:srgbClr val="0070C0"/>
                </a:solidFill>
                <a:latin typeface="Times New Roman" pitchFamily="18" charset="0"/>
                <a:cs typeface="Times New Roman" pitchFamily="18" charset="0"/>
              </a:rPr>
              <a:t>№210</a:t>
            </a:r>
            <a:endParaRPr lang="ru-RU" dirty="0">
              <a:solidFill>
                <a:srgbClr val="0070C0"/>
              </a:solidFill>
              <a:latin typeface="Times New Roman" pitchFamily="18" charset="0"/>
              <a:cs typeface="Times New Roman" pitchFamily="18" charset="0"/>
            </a:endParaRPr>
          </a:p>
          <a:p>
            <a:r>
              <a:rPr lang="en-US" dirty="0">
                <a:solidFill>
                  <a:srgbClr val="0070C0"/>
                </a:solidFill>
                <a:latin typeface="Times New Roman" pitchFamily="18" charset="0"/>
                <a:cs typeface="Times New Roman" pitchFamily="18" charset="0"/>
              </a:rPr>
              <a:t> </a:t>
            </a:r>
            <a:endParaRPr lang="ru-RU" dirty="0">
              <a:solidFill>
                <a:srgbClr val="0070C0"/>
              </a:solidFill>
              <a:latin typeface="Times New Roman" pitchFamily="18" charset="0"/>
              <a:cs typeface="Times New Roman" pitchFamily="18" charset="0"/>
            </a:endParaRPr>
          </a:p>
          <a:p>
            <a:r>
              <a:rPr lang="en-US" b="1" dirty="0">
                <a:solidFill>
                  <a:srgbClr val="0070C0"/>
                </a:solidFill>
                <a:latin typeface="Times New Roman" pitchFamily="18" charset="0"/>
                <a:cs typeface="Times New Roman" pitchFamily="18" charset="0"/>
              </a:rPr>
              <a:t>«</a:t>
            </a:r>
            <a:r>
              <a:rPr lang="ru-RU" b="1" dirty="0" err="1">
                <a:solidFill>
                  <a:srgbClr val="0070C0"/>
                </a:solidFill>
                <a:latin typeface="Times New Roman" pitchFamily="18" charset="0"/>
                <a:cs typeface="Times New Roman" pitchFamily="18" charset="0"/>
              </a:rPr>
              <a:t>Қазақстан</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Республикасының</a:t>
            </a:r>
            <a:r>
              <a:rPr lang="ru-RU" b="1" dirty="0">
                <a:solidFill>
                  <a:srgbClr val="0070C0"/>
                </a:solidFill>
                <a:latin typeface="Times New Roman" pitchFamily="18" charset="0"/>
                <a:cs typeface="Times New Roman" pitchFamily="18" charset="0"/>
              </a:rPr>
              <a:t> К</a:t>
            </a:r>
            <a:r>
              <a:rPr lang="kk-KZ" b="1" dirty="0">
                <a:solidFill>
                  <a:srgbClr val="0070C0"/>
                </a:solidFill>
                <a:latin typeface="Times New Roman" pitchFamily="18" charset="0"/>
                <a:cs typeface="Times New Roman" pitchFamily="18" charset="0"/>
              </a:rPr>
              <a:t>әсіпкерлік кодексі</a:t>
            </a:r>
            <a:r>
              <a:rPr lang="ru-RU" b="1" dirty="0">
                <a:solidFill>
                  <a:srgbClr val="0070C0"/>
                </a:solidFill>
                <a:latin typeface="Times New Roman" pitchFamily="18" charset="0"/>
                <a:cs typeface="Times New Roman" pitchFamily="18" charset="0"/>
              </a:rPr>
              <a:t>»</a:t>
            </a:r>
            <a:endParaRPr lang="ru-RU" dirty="0">
              <a:solidFill>
                <a:srgbClr val="0070C0"/>
              </a:solidFill>
              <a:latin typeface="Times New Roman" pitchFamily="18" charset="0"/>
              <a:cs typeface="Times New Roman" pitchFamily="18" charset="0"/>
            </a:endParaRPr>
          </a:p>
          <a:p>
            <a:r>
              <a:rPr lang="en-US" b="1" dirty="0"/>
              <a:t> </a:t>
            </a:r>
            <a:endParaRPr lang="ru-RU" dirty="0"/>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00043"/>
            <a:ext cx="7772400" cy="571503"/>
          </a:xfrm>
        </p:spPr>
        <p:txBody>
          <a:bodyPr>
            <a:normAutofit fontScale="90000"/>
          </a:bodyPr>
          <a:lstStyle/>
          <a:p>
            <a:r>
              <a:rPr lang="ru-RU" dirty="0" err="1"/>
              <a:t>Мемлекеттік</a:t>
            </a:r>
            <a:r>
              <a:rPr lang="ru-RU" dirty="0"/>
              <a:t> </a:t>
            </a:r>
            <a:r>
              <a:rPr lang="ru-RU" dirty="0" err="1"/>
              <a:t>бақылау</a:t>
            </a:r>
            <a:r>
              <a:rPr lang="ru-RU" dirty="0"/>
              <a:t> </a:t>
            </a:r>
            <a:r>
              <a:rPr lang="ru-RU" dirty="0" err="1"/>
              <a:t>және</a:t>
            </a:r>
            <a:r>
              <a:rPr lang="ru-RU" dirty="0"/>
              <a:t> </a:t>
            </a:r>
            <a:r>
              <a:rPr lang="ru-RU" dirty="0" err="1"/>
              <a:t>қадағалау</a:t>
            </a:r>
            <a:endParaRPr lang="ru-RU" dirty="0"/>
          </a:p>
        </p:txBody>
      </p:sp>
      <p:sp>
        <p:nvSpPr>
          <p:cNvPr id="3" name="Подзаголовок 2"/>
          <p:cNvSpPr>
            <a:spLocks noGrp="1"/>
          </p:cNvSpPr>
          <p:nvPr>
            <p:ph type="subTitle" idx="1"/>
          </p:nvPr>
        </p:nvSpPr>
        <p:spPr>
          <a:xfrm>
            <a:off x="1371600" y="1500174"/>
            <a:ext cx="6400800" cy="4138626"/>
          </a:xfrm>
        </p:spPr>
        <p:txBody>
          <a:bodyPr>
            <a:normAutofit fontScale="85000" lnSpcReduction="20000"/>
          </a:bodyPr>
          <a:lstStyle/>
          <a:p>
            <a:r>
              <a:rPr lang="ru-RU" sz="3300" dirty="0" err="1">
                <a:solidFill>
                  <a:schemeClr val="tx1"/>
                </a:solidFill>
                <a:latin typeface="Times New Roman" pitchFamily="18" charset="0"/>
                <a:cs typeface="Times New Roman" pitchFamily="18" charset="0"/>
              </a:rPr>
              <a:t>Қазақстан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Республикасындағы</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мемлекеттік</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бақылаудың</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және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қадағалаудың</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жалпы</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құқықтық</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негіздерін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реттейді</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және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бақылау</a:t>
            </a:r>
            <a:r>
              <a:rPr lang="ru-RU" sz="3300" dirty="0">
                <a:solidFill>
                  <a:schemeClr val="tx1"/>
                </a:solidFill>
                <a:latin typeface="Times New Roman" pitchFamily="18" charset="0"/>
                <a:cs typeface="Times New Roman" pitchFamily="18" charset="0"/>
              </a:rPr>
              <a:t> мен </a:t>
            </a:r>
            <a:r>
              <a:rPr lang="ru-RU" sz="3300" dirty="0" err="1">
                <a:solidFill>
                  <a:schemeClr val="tx1"/>
                </a:solidFill>
                <a:latin typeface="Times New Roman" pitchFamily="18" charset="0"/>
                <a:cs typeface="Times New Roman" pitchFamily="18" charset="0"/>
              </a:rPr>
              <a:t>қадағалау</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қызметін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жүзеге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асырудың</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бірыңғай</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қағидаттарын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белгілеуге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сондай-ақ</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мемлекеттік</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органдардың</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өздеріне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қатысты</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мемлекеттік</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бақылау</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және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қадағалау</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жүзеге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асырылатын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жеке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және</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заңды</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тұлғалардың</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құқықтары</a:t>
            </a:r>
            <a:r>
              <a:rPr lang="ru-RU" sz="3300" dirty="0">
                <a:solidFill>
                  <a:schemeClr val="tx1"/>
                </a:solidFill>
                <a:latin typeface="Times New Roman" pitchFamily="18" charset="0"/>
                <a:cs typeface="Times New Roman" pitchFamily="18" charset="0"/>
              </a:rPr>
              <a:t> мен </a:t>
            </a:r>
            <a:r>
              <a:rPr lang="ru-RU" sz="3300" dirty="0" err="1">
                <a:solidFill>
                  <a:schemeClr val="tx1"/>
                </a:solidFill>
                <a:latin typeface="Times New Roman" pitchFamily="18" charset="0"/>
                <a:cs typeface="Times New Roman" pitchFamily="18" charset="0"/>
              </a:rPr>
              <a:t>заңды</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мүдделерін</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қорғауға</a:t>
            </a:r>
            <a:r>
              <a:rPr lang="ru-RU" sz="3300" dirty="0">
                <a:solidFill>
                  <a:schemeClr val="tx1"/>
                </a:solidFill>
                <a:latin typeface="Times New Roman" pitchFamily="18" charset="0"/>
                <a:cs typeface="Times New Roman" pitchFamily="18" charset="0"/>
              </a:rPr>
              <a:t> </a:t>
            </a:r>
            <a:r>
              <a:rPr lang="ru-RU" sz="3300" dirty="0" err="1">
                <a:solidFill>
                  <a:schemeClr val="tx1"/>
                </a:solidFill>
                <a:latin typeface="Times New Roman" pitchFamily="18" charset="0"/>
                <a:cs typeface="Times New Roman" pitchFamily="18" charset="0"/>
              </a:rPr>
              <a:t>бағытталған</a:t>
            </a:r>
            <a:r>
              <a:rPr lang="ru-RU" sz="3300" dirty="0">
                <a:solidFill>
                  <a:schemeClr val="tx1"/>
                </a:solidFill>
                <a:latin typeface="Times New Roman" pitchFamily="18" charset="0"/>
                <a:cs typeface="Times New Roman" pitchFamily="18" charset="0"/>
              </a:rPr>
              <a:t>.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solidFill>
                  <a:srgbClr val="FF0000"/>
                </a:solidFill>
                <a:latin typeface="Times New Roman" pitchFamily="18" charset="0"/>
                <a:cs typeface="Times New Roman" pitchFamily="18" charset="0"/>
              </a:rPr>
              <a:t>Тексерілетін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субъектілердің қызметіне қойылатын талаптар</a:t>
            </a:r>
            <a:r>
              <a:rPr lang="ru-RU" dirty="0">
                <a:solidFill>
                  <a:srgbClr val="FF0000"/>
                </a:solidFill>
                <a:latin typeface="Times New Roman" pitchFamily="18" charset="0"/>
                <a:cs typeface="Times New Roman" pitchFamily="18" charset="0"/>
              </a:rPr>
              <a:t> </a:t>
            </a:r>
            <a:br>
              <a:rPr lang="ru-RU" dirty="0"/>
            </a:br>
            <a:endParaRPr lang="ru-RU" dirty="0"/>
          </a:p>
        </p:txBody>
      </p:sp>
      <p:sp>
        <p:nvSpPr>
          <p:cNvPr id="3" name="Содержимое 2"/>
          <p:cNvSpPr>
            <a:spLocks noGrp="1"/>
          </p:cNvSpPr>
          <p:nvPr>
            <p:ph idx="1"/>
          </p:nvPr>
        </p:nvSpPr>
        <p:spPr/>
        <p:txBody>
          <a:bodyPr>
            <a:normAutofit lnSpcReduction="10000"/>
          </a:bodyPr>
          <a:lstStyle/>
          <a:p>
            <a:r>
              <a:rPr lang="ru-RU" dirty="0" err="1">
                <a:solidFill>
                  <a:srgbClr val="002060"/>
                </a:solidFill>
                <a:latin typeface="Times New Roman" pitchFamily="18" charset="0"/>
                <a:cs typeface="Times New Roman" pitchFamily="18" charset="0"/>
              </a:rPr>
              <a:t>Тексерілетін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субъектілердің қызметіне қойылатын талаптар</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Қазақстан Республикасының нормативтік</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құқықтық актілерінде</a:t>
            </a:r>
            <a:r>
              <a:rPr lang="ru-RU" dirty="0">
                <a:solidFill>
                  <a:srgbClr val="002060"/>
                </a:solidFill>
                <a:latin typeface="Times New Roman" pitchFamily="18" charset="0"/>
                <a:cs typeface="Times New Roman" pitchFamily="18" charset="0"/>
              </a:rPr>
              <a:t>, ал </a:t>
            </a:r>
            <a:r>
              <a:rPr lang="ru-RU" dirty="0" err="1">
                <a:solidFill>
                  <a:srgbClr val="002060"/>
                </a:solidFill>
                <a:latin typeface="Times New Roman" pitchFamily="18" charset="0"/>
                <a:cs typeface="Times New Roman" pitchFamily="18" charset="0"/>
              </a:rPr>
              <a:t>Қазақстан Республикасының заңдарында көзделген жағдайларда</a:t>
            </a:r>
            <a:r>
              <a:rPr lang="ru-RU" dirty="0">
                <a:solidFill>
                  <a:srgbClr val="002060"/>
                </a:solidFill>
                <a:latin typeface="Times New Roman" pitchFamily="18" charset="0"/>
                <a:cs typeface="Times New Roman" pitchFamily="18" charset="0"/>
              </a:rPr>
              <a:t>, тек </a:t>
            </a:r>
            <a:r>
              <a:rPr lang="ru-RU" dirty="0" err="1">
                <a:solidFill>
                  <a:srgbClr val="002060"/>
                </a:solidFill>
                <a:latin typeface="Times New Roman" pitchFamily="18" charset="0"/>
                <a:cs typeface="Times New Roman" pitchFamily="18" charset="0"/>
              </a:rPr>
              <a:t>қана Қазақстан Республикасының заңдарында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Қазақстан Республикасы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Президентінің жарлықтарында және Қазақстан Республикасы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Үкіметінің қаулыларында белгіленеді</a:t>
            </a:r>
            <a:r>
              <a:rPr lang="ru-RU" dirty="0">
                <a:solidFill>
                  <a:srgbClr val="002060"/>
                </a:solidFill>
                <a:latin typeface="Times New Roman" pitchFamily="18" charset="0"/>
                <a:cs typeface="Times New Roman" pitchFamily="18" charset="0"/>
              </a:rPr>
              <a:t>. </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err="1">
                <a:solidFill>
                  <a:srgbClr val="FF0000"/>
                </a:solidFill>
                <a:latin typeface="Times New Roman" pitchFamily="18" charset="0"/>
                <a:cs typeface="Times New Roman" pitchFamily="18" charset="0"/>
              </a:rPr>
              <a:t>Құқық қорғау органдарының бақылауды және қадағалауды жүзеге асыруы</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кезіндегі</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жеке</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кәсіпкерлік субъектілерінің кепілдіктері</a:t>
            </a:r>
            <a:br>
              <a:rPr lang="ru-RU" dirty="0"/>
            </a:br>
            <a:endParaRPr lang="ru-RU" dirty="0"/>
          </a:p>
        </p:txBody>
      </p:sp>
      <p:sp>
        <p:nvSpPr>
          <p:cNvPr id="3" name="Содержимое 2"/>
          <p:cNvSpPr>
            <a:spLocks noGrp="1"/>
          </p:cNvSpPr>
          <p:nvPr>
            <p:ph idx="1"/>
          </p:nvPr>
        </p:nvSpPr>
        <p:spPr/>
        <p:txBody>
          <a:bodyPr>
            <a:normAutofit lnSpcReduction="10000"/>
          </a:bodyPr>
          <a:lstStyle/>
          <a:p>
            <a:r>
              <a:rPr lang="ru-RU" dirty="0" err="1">
                <a:solidFill>
                  <a:srgbClr val="002060"/>
                </a:solidFill>
                <a:latin typeface="Times New Roman" pitchFamily="18" charset="0"/>
                <a:cs typeface="Times New Roman" pitchFamily="18" charset="0"/>
              </a:rPr>
              <a:t>Құқық қорғау органдары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жеке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кәсіпкерлік субъектілеріне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 бақылау және </a:t>
            </a:r>
            <a:r>
              <a:rPr lang="ru-RU" dirty="0">
                <a:solidFill>
                  <a:srgbClr val="002060"/>
                </a:solidFill>
                <a:latin typeface="Times New Roman" pitchFamily="18" charset="0"/>
                <a:cs typeface="Times New Roman" pitchFamily="18" charset="0"/>
              </a:rPr>
              <a:t>(</a:t>
            </a:r>
            <a:r>
              <a:rPr lang="ru-RU" dirty="0" err="1">
                <a:solidFill>
                  <a:srgbClr val="002060"/>
                </a:solidFill>
                <a:latin typeface="Times New Roman" pitchFamily="18" charset="0"/>
                <a:cs typeface="Times New Roman" pitchFamily="18" charset="0"/>
              </a:rPr>
              <a:t>немесе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қадағалау іс-шараларын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жедел-іздестіру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қызметі, қылмыстық қудалау, әкімшілік іс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жүргізу және </a:t>
            </a:r>
            <a:r>
              <a:rPr lang="ru-RU" dirty="0">
                <a:solidFill>
                  <a:srgbClr val="002060"/>
                </a:solidFill>
                <a:latin typeface="Times New Roman" pitchFamily="18" charset="0"/>
                <a:cs typeface="Times New Roman" pitchFamily="18" charset="0"/>
              </a:rPr>
              <a:t>(</a:t>
            </a:r>
            <a:r>
              <a:rPr lang="ru-RU" dirty="0" err="1">
                <a:solidFill>
                  <a:srgbClr val="002060"/>
                </a:solidFill>
                <a:latin typeface="Times New Roman" pitchFamily="18" charset="0"/>
                <a:cs typeface="Times New Roman" pitchFamily="18" charset="0"/>
              </a:rPr>
              <a:t>немесе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құқық қорғау органдары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жүзеге асыратын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реттеу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функцияларын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іске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асыру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шеңберінде ғана, сондай-ақ Қазақстан Республикасының заңдарында көзделген өзге </a:t>
            </a:r>
            <a:r>
              <a:rPr lang="ru-RU" dirty="0">
                <a:solidFill>
                  <a:srgbClr val="002060"/>
                </a:solidFill>
                <a:latin typeface="Times New Roman" pitchFamily="18" charset="0"/>
                <a:cs typeface="Times New Roman" pitchFamily="18" charset="0"/>
              </a:rPr>
              <a:t>да </a:t>
            </a:r>
            <a:r>
              <a:rPr lang="ru-RU" dirty="0" err="1">
                <a:solidFill>
                  <a:srgbClr val="002060"/>
                </a:solidFill>
                <a:latin typeface="Times New Roman" pitchFamily="18" charset="0"/>
                <a:cs typeface="Times New Roman" pitchFamily="18" charset="0"/>
              </a:rPr>
              <a:t>жағдайларда жүргізеді</a:t>
            </a:r>
            <a:r>
              <a:rPr lang="ru-RU" dirty="0">
                <a:solidFill>
                  <a:srgbClr val="002060"/>
                </a:solidFill>
                <a:latin typeface="Times New Roman" pitchFamily="18" charset="0"/>
                <a:cs typeface="Times New Roman" pitchFamily="18" charset="0"/>
              </a:rPr>
              <a:t>.</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r>
              <a:rPr lang="ru-RU" sz="3600" dirty="0" err="1">
                <a:solidFill>
                  <a:srgbClr val="002060"/>
                </a:solidFill>
                <a:latin typeface="Times New Roman" pitchFamily="18" charset="0"/>
                <a:cs typeface="Times New Roman" pitchFamily="18" charset="0"/>
              </a:rPr>
              <a:t>Бақылаудың және қадағалаудың қағидаттары </a:t>
            </a:r>
            <a:r>
              <a:rPr lang="ru-RU" sz="3600" dirty="0">
                <a:solidFill>
                  <a:srgbClr val="002060"/>
                </a:solidFill>
                <a:latin typeface="Times New Roman" pitchFamily="18" charset="0"/>
                <a:cs typeface="Times New Roman" pitchFamily="18" charset="0"/>
              </a:rPr>
              <a:t>мен </a:t>
            </a:r>
            <a:r>
              <a:rPr lang="ru-RU" sz="3600" dirty="0" err="1">
                <a:solidFill>
                  <a:srgbClr val="002060"/>
                </a:solidFill>
                <a:latin typeface="Times New Roman" pitchFamily="18" charset="0"/>
                <a:cs typeface="Times New Roman" pitchFamily="18" charset="0"/>
              </a:rPr>
              <a:t>міндеттері</a:t>
            </a:r>
            <a:br>
              <a:rPr lang="ru-RU" dirty="0">
                <a:solidFill>
                  <a:srgbClr val="002060"/>
                </a:solidFill>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457200" y="928670"/>
            <a:ext cx="8229600" cy="5197493"/>
          </a:xfrm>
        </p:spPr>
        <p:txBody>
          <a:bodyPr>
            <a:normAutofit fontScale="25000" lnSpcReduction="20000"/>
          </a:bodyPr>
          <a:lstStyle/>
          <a:p>
            <a:r>
              <a:rPr lang="ru-RU" sz="6400" dirty="0">
                <a:solidFill>
                  <a:srgbClr val="002060"/>
                </a:solidFill>
                <a:latin typeface="Times New Roman" pitchFamily="18" charset="0"/>
                <a:cs typeface="Times New Roman" pitchFamily="18" charset="0"/>
              </a:rPr>
              <a:t>1. </a:t>
            </a:r>
            <a:r>
              <a:rPr lang="ru-RU" sz="6400" dirty="0" err="1">
                <a:solidFill>
                  <a:srgbClr val="002060"/>
                </a:solidFill>
                <a:latin typeface="Times New Roman" pitchFamily="18" charset="0"/>
                <a:cs typeface="Times New Roman" pitchFamily="18" charset="0"/>
              </a:rPr>
              <a:t>Бақылау</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және</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қадағалау</a:t>
            </a:r>
            <a:r>
              <a:rPr lang="ru-RU" sz="6400" dirty="0">
                <a:solidFill>
                  <a:srgbClr val="002060"/>
                </a:solidFill>
                <a:latin typeface="Times New Roman" pitchFamily="18" charset="0"/>
                <a:cs typeface="Times New Roman" pitchFamily="18" charset="0"/>
              </a:rPr>
              <a:t>:</a:t>
            </a:r>
          </a:p>
          <a:p>
            <a:endParaRPr lang="ru-RU" sz="6400" dirty="0">
              <a:solidFill>
                <a:srgbClr val="002060"/>
              </a:solidFill>
              <a:latin typeface="Times New Roman" pitchFamily="18" charset="0"/>
              <a:cs typeface="Times New Roman" pitchFamily="18" charset="0"/>
            </a:endParaRPr>
          </a:p>
          <a:p>
            <a:r>
              <a:rPr lang="ru-RU" sz="6400" dirty="0">
                <a:solidFill>
                  <a:srgbClr val="002060"/>
                </a:solidFill>
                <a:latin typeface="Times New Roman" pitchFamily="18" charset="0"/>
                <a:cs typeface="Times New Roman" pitchFamily="18" charset="0"/>
              </a:rPr>
              <a:t>1) </a:t>
            </a:r>
            <a:r>
              <a:rPr lang="ru-RU" sz="6400" dirty="0" err="1">
                <a:solidFill>
                  <a:srgbClr val="002060"/>
                </a:solidFill>
                <a:latin typeface="Times New Roman" pitchFamily="18" charset="0"/>
                <a:cs typeface="Times New Roman" pitchFamily="18" charset="0"/>
              </a:rPr>
              <a:t>заңдылық</a:t>
            </a:r>
            <a:r>
              <a:rPr lang="ru-RU" sz="6400" dirty="0">
                <a:solidFill>
                  <a:srgbClr val="002060"/>
                </a:solidFill>
                <a:latin typeface="Times New Roman" pitchFamily="18" charset="0"/>
                <a:cs typeface="Times New Roman" pitchFamily="18" charset="0"/>
              </a:rPr>
              <a:t>; </a:t>
            </a:r>
          </a:p>
          <a:p>
            <a:r>
              <a:rPr lang="ru-RU" sz="6400" dirty="0">
                <a:solidFill>
                  <a:srgbClr val="002060"/>
                </a:solidFill>
                <a:latin typeface="Times New Roman" pitchFamily="18" charset="0"/>
                <a:cs typeface="Times New Roman" pitchFamily="18" charset="0"/>
              </a:rPr>
              <a:t>2) </a:t>
            </a:r>
            <a:r>
              <a:rPr lang="ru-RU" sz="6400" dirty="0" err="1">
                <a:solidFill>
                  <a:srgbClr val="002060"/>
                </a:solidFill>
                <a:latin typeface="Times New Roman" pitchFamily="18" charset="0"/>
                <a:cs typeface="Times New Roman" pitchFamily="18" charset="0"/>
              </a:rPr>
              <a:t>бәрінің заң және </a:t>
            </a:r>
            <a:r>
              <a:rPr lang="ru-RU" sz="6400" dirty="0">
                <a:solidFill>
                  <a:srgbClr val="002060"/>
                </a:solidFill>
                <a:latin typeface="Times New Roman" pitchFamily="18" charset="0"/>
                <a:cs typeface="Times New Roman" pitchFamily="18" charset="0"/>
              </a:rPr>
              <a:t>сот </a:t>
            </a:r>
            <a:r>
              <a:rPr lang="ru-RU" sz="6400" dirty="0" err="1">
                <a:solidFill>
                  <a:srgbClr val="002060"/>
                </a:solidFill>
                <a:latin typeface="Times New Roman" pitchFamily="18" charset="0"/>
                <a:cs typeface="Times New Roman" pitchFamily="18" charset="0"/>
              </a:rPr>
              <a:t>алдындағы теңдігі</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3) </a:t>
            </a:r>
            <a:r>
              <a:rPr lang="ru-RU" sz="6400" dirty="0" err="1">
                <a:solidFill>
                  <a:srgbClr val="002060"/>
                </a:solidFill>
                <a:latin typeface="Times New Roman" pitchFamily="18" charset="0"/>
                <a:cs typeface="Times New Roman" pitchFamily="18" charset="0"/>
              </a:rPr>
              <a:t>жеке</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немесе</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заңды тұлғаның адалдық презумпциясы</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4) </a:t>
            </a:r>
            <a:r>
              <a:rPr lang="ru-RU" sz="6400" dirty="0" err="1">
                <a:solidFill>
                  <a:srgbClr val="002060"/>
                </a:solidFill>
                <a:latin typeface="Times New Roman" pitchFamily="18" charset="0"/>
                <a:cs typeface="Times New Roman" pitchFamily="18" charset="0"/>
              </a:rPr>
              <a:t>жариялылық</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5) </a:t>
            </a:r>
            <a:r>
              <a:rPr lang="ru-RU" sz="6400" dirty="0" err="1">
                <a:solidFill>
                  <a:srgbClr val="002060"/>
                </a:solidFill>
                <a:latin typeface="Times New Roman" pitchFamily="18" charset="0"/>
                <a:cs typeface="Times New Roman" pitchFamily="18" charset="0"/>
              </a:rPr>
              <a:t>бақылаудың және қадағалаудың жоспарлылығы </a:t>
            </a:r>
            <a:r>
              <a:rPr lang="ru-RU" sz="6400" dirty="0">
                <a:solidFill>
                  <a:srgbClr val="002060"/>
                </a:solidFill>
                <a:latin typeface="Times New Roman" pitchFamily="18" charset="0"/>
                <a:cs typeface="Times New Roman" pitchFamily="18" charset="0"/>
              </a:rPr>
              <a:t>мен </a:t>
            </a:r>
            <a:r>
              <a:rPr lang="ru-RU" sz="6400" dirty="0" err="1">
                <a:solidFill>
                  <a:srgbClr val="002060"/>
                </a:solidFill>
                <a:latin typeface="Times New Roman" pitchFamily="18" charset="0"/>
                <a:cs typeface="Times New Roman" pitchFamily="18" charset="0"/>
              </a:rPr>
              <a:t>жүйе­лі­лі­гі</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6) </a:t>
            </a:r>
            <a:r>
              <a:rPr lang="ru-RU" sz="6400" dirty="0" err="1">
                <a:solidFill>
                  <a:srgbClr val="002060"/>
                </a:solidFill>
                <a:latin typeface="Times New Roman" pitchFamily="18" charset="0"/>
                <a:cs typeface="Times New Roman" pitchFamily="18" charset="0"/>
              </a:rPr>
              <a:t>мемлекеттік</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органдар</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лауазымды</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адамдарының кәсіптік біліктілігі</a:t>
            </a:r>
            <a:r>
              <a:rPr lang="ru-RU" sz="6400" dirty="0">
                <a:solidFill>
                  <a:srgbClr val="002060"/>
                </a:solidFill>
                <a:latin typeface="Times New Roman" pitchFamily="18" charset="0"/>
                <a:cs typeface="Times New Roman" pitchFamily="18" charset="0"/>
              </a:rPr>
              <a:t> мен </a:t>
            </a:r>
            <a:r>
              <a:rPr lang="ru-RU" sz="6400" dirty="0" err="1">
                <a:solidFill>
                  <a:srgbClr val="002060"/>
                </a:solidFill>
                <a:latin typeface="Times New Roman" pitchFamily="18" charset="0"/>
                <a:cs typeface="Times New Roman" pitchFamily="18" charset="0"/>
              </a:rPr>
              <a:t>құзыреттілігі</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7) </a:t>
            </a:r>
            <a:r>
              <a:rPr lang="ru-RU" sz="6400" dirty="0" err="1">
                <a:solidFill>
                  <a:srgbClr val="002060"/>
                </a:solidFill>
                <a:latin typeface="Times New Roman" pitchFamily="18" charset="0"/>
                <a:cs typeface="Times New Roman" pitchFamily="18" charset="0"/>
              </a:rPr>
              <a:t>бақылау және қадағалау органдары</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лауазымды</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адамдарының өз лауазымдық міндеттерін</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орындамағаны </a:t>
            </a:r>
            <a:r>
              <a:rPr lang="ru-RU" sz="6400" dirty="0">
                <a:solidFill>
                  <a:srgbClr val="002060"/>
                </a:solidFill>
                <a:latin typeface="Times New Roman" pitchFamily="18" charset="0"/>
                <a:cs typeface="Times New Roman" pitchFamily="18" charset="0"/>
              </a:rPr>
              <a:t>не </a:t>
            </a:r>
            <a:r>
              <a:rPr lang="ru-RU" sz="6400" dirty="0" err="1">
                <a:solidFill>
                  <a:srgbClr val="002060"/>
                </a:solidFill>
                <a:latin typeface="Times New Roman" pitchFamily="18" charset="0"/>
                <a:cs typeface="Times New Roman" pitchFamily="18" charset="0"/>
              </a:rPr>
              <a:t>тиісінше</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орын­да­мағаны және олардың өз өкілеттіктерін асыра</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пайдаланғаны үшін жауаптылығы</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8) </a:t>
            </a:r>
            <a:r>
              <a:rPr lang="ru-RU" sz="6400" dirty="0" err="1">
                <a:solidFill>
                  <a:srgbClr val="002060"/>
                </a:solidFill>
                <a:latin typeface="Times New Roman" pitchFamily="18" charset="0"/>
                <a:cs typeface="Times New Roman" pitchFamily="18" charset="0"/>
              </a:rPr>
              <a:t>жазалау</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алдында</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құқық бұзушылықтың алдын</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алудың ба­сым­дығы</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9) </a:t>
            </a:r>
            <a:r>
              <a:rPr lang="ru-RU" sz="6400" dirty="0" err="1">
                <a:solidFill>
                  <a:srgbClr val="002060"/>
                </a:solidFill>
                <a:latin typeface="Times New Roman" pitchFamily="18" charset="0"/>
                <a:cs typeface="Times New Roman" pitchFamily="18" charset="0"/>
              </a:rPr>
              <a:t>қажеттілік </a:t>
            </a:r>
            <a:r>
              <a:rPr lang="ru-RU" sz="6400" dirty="0">
                <a:solidFill>
                  <a:srgbClr val="002060"/>
                </a:solidFill>
                <a:latin typeface="Times New Roman" pitchFamily="18" charset="0"/>
                <a:cs typeface="Times New Roman" pitchFamily="18" charset="0"/>
              </a:rPr>
              <a:t>пен </a:t>
            </a:r>
            <a:r>
              <a:rPr lang="ru-RU" sz="6400" dirty="0" err="1">
                <a:solidFill>
                  <a:srgbClr val="002060"/>
                </a:solidFill>
                <a:latin typeface="Times New Roman" pitchFamily="18" charset="0"/>
                <a:cs typeface="Times New Roman" pitchFamily="18" charset="0"/>
              </a:rPr>
              <a:t>жеткіліктілік</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10) </a:t>
            </a:r>
            <a:r>
              <a:rPr lang="ru-RU" sz="6400" dirty="0" err="1">
                <a:solidFill>
                  <a:srgbClr val="002060"/>
                </a:solidFill>
                <a:latin typeface="Times New Roman" pitchFamily="18" charset="0"/>
                <a:cs typeface="Times New Roman" pitchFamily="18" charset="0"/>
              </a:rPr>
              <a:t>мемлекеттік</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органдар</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арасындағы бақылау өкілеттіктерінің аражігін</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ажырату</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11) </a:t>
            </a:r>
            <a:r>
              <a:rPr lang="ru-RU" sz="6400" dirty="0" err="1">
                <a:solidFill>
                  <a:srgbClr val="002060"/>
                </a:solidFill>
                <a:latin typeface="Times New Roman" pitchFamily="18" charset="0"/>
                <a:cs typeface="Times New Roman" pitchFamily="18" charset="0"/>
              </a:rPr>
              <a:t>адал</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тексерілетін</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субъектілерді</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көтермелеу</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құқық бұзу­шы­ларға бақылау </a:t>
            </a:r>
            <a:r>
              <a:rPr lang="ru-RU" sz="6400" dirty="0">
                <a:solidFill>
                  <a:srgbClr val="002060"/>
                </a:solidFill>
                <a:latin typeface="Times New Roman" pitchFamily="18" charset="0"/>
                <a:cs typeface="Times New Roman" pitchFamily="18" charset="0"/>
              </a:rPr>
              <a:t>мен </a:t>
            </a:r>
            <a:r>
              <a:rPr lang="ru-RU" sz="6400" dirty="0" err="1">
                <a:solidFill>
                  <a:srgbClr val="002060"/>
                </a:solidFill>
                <a:latin typeface="Times New Roman" pitchFamily="18" charset="0"/>
                <a:cs typeface="Times New Roman" pitchFamily="18" charset="0"/>
              </a:rPr>
              <a:t>қадағалауды шоғырландыру</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12) </a:t>
            </a:r>
            <a:r>
              <a:rPr lang="ru-RU" sz="6400" dirty="0" err="1">
                <a:solidFill>
                  <a:srgbClr val="002060"/>
                </a:solidFill>
                <a:latin typeface="Times New Roman" pitchFamily="18" charset="0"/>
                <a:cs typeface="Times New Roman" pitchFamily="18" charset="0"/>
              </a:rPr>
              <a:t>тексерілетін</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субъектілер</a:t>
            </a:r>
            <a:r>
              <a:rPr lang="ru-RU" sz="6400" dirty="0">
                <a:solidFill>
                  <a:srgbClr val="002060"/>
                </a:solidFill>
                <a:latin typeface="Times New Roman" pitchFamily="18" charset="0"/>
                <a:cs typeface="Times New Roman" pitchFamily="18" charset="0"/>
              </a:rPr>
              <a:t> мен </a:t>
            </a:r>
            <a:r>
              <a:rPr lang="ru-RU" sz="6400" dirty="0" err="1">
                <a:solidFill>
                  <a:srgbClr val="002060"/>
                </a:solidFill>
                <a:latin typeface="Times New Roman" pitchFamily="18" charset="0"/>
                <a:cs typeface="Times New Roman" pitchFamily="18" charset="0"/>
              </a:rPr>
              <a:t>тұтынушылардың өз заңды құқықтарын дербес</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қорғауға қабілеттілігін арттыру</a:t>
            </a:r>
            <a:r>
              <a:rPr lang="ru-RU" sz="6400" dirty="0">
                <a:solidFill>
                  <a:srgbClr val="002060"/>
                </a:solidFill>
                <a:latin typeface="Times New Roman" pitchFamily="18" charset="0"/>
                <a:cs typeface="Times New Roman" pitchFamily="18" charset="0"/>
              </a:rPr>
              <a:t>;</a:t>
            </a:r>
          </a:p>
          <a:p>
            <a:r>
              <a:rPr lang="ru-RU" sz="6400" dirty="0">
                <a:solidFill>
                  <a:srgbClr val="002060"/>
                </a:solidFill>
                <a:latin typeface="Times New Roman" pitchFamily="18" charset="0"/>
                <a:cs typeface="Times New Roman" pitchFamily="18" charset="0"/>
              </a:rPr>
              <a:t>13) </a:t>
            </a:r>
            <a:r>
              <a:rPr lang="ru-RU" sz="6400" dirty="0" err="1">
                <a:solidFill>
                  <a:srgbClr val="002060"/>
                </a:solidFill>
                <a:latin typeface="Times New Roman" pitchFamily="18" charset="0"/>
                <a:cs typeface="Times New Roman" pitchFamily="18" charset="0"/>
              </a:rPr>
              <a:t>мемлекеттік</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бақылау және қадағалау жүйесінің есептілігі</a:t>
            </a:r>
            <a:r>
              <a:rPr lang="ru-RU" sz="6400" dirty="0">
                <a:solidFill>
                  <a:srgbClr val="002060"/>
                </a:solidFill>
                <a:latin typeface="Times New Roman" pitchFamily="18" charset="0"/>
                <a:cs typeface="Times New Roman" pitchFamily="18" charset="0"/>
              </a:rPr>
              <a:t> мен </a:t>
            </a:r>
            <a:r>
              <a:rPr lang="ru-RU" sz="6400" dirty="0" err="1">
                <a:solidFill>
                  <a:srgbClr val="002060"/>
                </a:solidFill>
                <a:latin typeface="Times New Roman" pitchFamily="18" charset="0"/>
                <a:cs typeface="Times New Roman" pitchFamily="18" charset="0"/>
              </a:rPr>
              <a:t>ашықтығы</a:t>
            </a:r>
            <a:r>
              <a:rPr lang="ru-RU" sz="6400" dirty="0">
                <a:solidFill>
                  <a:srgbClr val="002060"/>
                </a:solidFill>
                <a:latin typeface="Times New Roman" pitchFamily="18" charset="0"/>
                <a:cs typeface="Times New Roman" pitchFamily="18" charset="0"/>
              </a:rPr>
              <a:t>; </a:t>
            </a:r>
          </a:p>
          <a:p>
            <a:r>
              <a:rPr lang="ru-RU" sz="6400" dirty="0">
                <a:solidFill>
                  <a:srgbClr val="002060"/>
                </a:solidFill>
                <a:latin typeface="Times New Roman" pitchFamily="18" charset="0"/>
                <a:cs typeface="Times New Roman" pitchFamily="18" charset="0"/>
              </a:rPr>
              <a:t>14) </a:t>
            </a:r>
            <a:r>
              <a:rPr lang="ru-RU" sz="6400" dirty="0" err="1">
                <a:solidFill>
                  <a:srgbClr val="002060"/>
                </a:solidFill>
                <a:latin typeface="Times New Roman" pitchFamily="18" charset="0"/>
                <a:cs typeface="Times New Roman" pitchFamily="18" charset="0"/>
              </a:rPr>
              <a:t>тәуелсіздік</a:t>
            </a:r>
            <a:r>
              <a:rPr lang="ru-RU" sz="6400" dirty="0">
                <a:solidFill>
                  <a:srgbClr val="002060"/>
                </a:solidFill>
                <a:latin typeface="Times New Roman" pitchFamily="18" charset="0"/>
                <a:cs typeface="Times New Roman" pitchFamily="18" charset="0"/>
              </a:rPr>
              <a:t>; </a:t>
            </a:r>
          </a:p>
          <a:p>
            <a:r>
              <a:rPr lang="ru-RU" sz="6400" dirty="0">
                <a:solidFill>
                  <a:srgbClr val="002060"/>
                </a:solidFill>
                <a:latin typeface="Times New Roman" pitchFamily="18" charset="0"/>
                <a:cs typeface="Times New Roman" pitchFamily="18" charset="0"/>
              </a:rPr>
              <a:t>15) </a:t>
            </a:r>
            <a:r>
              <a:rPr lang="ru-RU" sz="6400" dirty="0" err="1">
                <a:solidFill>
                  <a:srgbClr val="002060"/>
                </a:solidFill>
                <a:latin typeface="Times New Roman" pitchFamily="18" charset="0"/>
                <a:cs typeface="Times New Roman" pitchFamily="18" charset="0"/>
              </a:rPr>
              <a:t>объективтілік</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және турашылдық</a:t>
            </a:r>
            <a:r>
              <a:rPr lang="ru-RU" sz="6400" dirty="0">
                <a:solidFill>
                  <a:srgbClr val="002060"/>
                </a:solidFill>
                <a:latin typeface="Times New Roman" pitchFamily="18" charset="0"/>
                <a:cs typeface="Times New Roman" pitchFamily="18" charset="0"/>
              </a:rPr>
              <a:t>; </a:t>
            </a:r>
          </a:p>
          <a:p>
            <a:r>
              <a:rPr lang="ru-RU" sz="6400" dirty="0">
                <a:solidFill>
                  <a:srgbClr val="002060"/>
                </a:solidFill>
                <a:latin typeface="Times New Roman" pitchFamily="18" charset="0"/>
                <a:cs typeface="Times New Roman" pitchFamily="18" charset="0"/>
              </a:rPr>
              <a:t>16) </a:t>
            </a:r>
            <a:r>
              <a:rPr lang="ru-RU" sz="6400" dirty="0" err="1">
                <a:solidFill>
                  <a:srgbClr val="002060"/>
                </a:solidFill>
                <a:latin typeface="Times New Roman" pitchFamily="18" charset="0"/>
                <a:cs typeface="Times New Roman" pitchFamily="18" charset="0"/>
              </a:rPr>
              <a:t>дәйектілік</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қағидаттарына</a:t>
            </a:r>
            <a:r>
              <a:rPr lang="ru-RU" sz="6400" dirty="0">
                <a:solidFill>
                  <a:srgbClr val="002060"/>
                </a:solidFill>
                <a:latin typeface="Times New Roman" pitchFamily="18" charset="0"/>
                <a:cs typeface="Times New Roman" pitchFamily="18" charset="0"/>
              </a:rPr>
              <a:t> </a:t>
            </a:r>
            <a:r>
              <a:rPr lang="ru-RU" sz="6400" dirty="0" err="1">
                <a:solidFill>
                  <a:srgbClr val="002060"/>
                </a:solidFill>
                <a:latin typeface="Times New Roman" pitchFamily="18" charset="0"/>
                <a:cs typeface="Times New Roman" pitchFamily="18" charset="0"/>
              </a:rPr>
              <a:t>негізделеді</a:t>
            </a:r>
            <a:r>
              <a:rPr lang="ru-RU" sz="6400" dirty="0">
                <a:solidFill>
                  <a:srgbClr val="002060"/>
                </a:solidFill>
                <a:latin typeface="Times New Roman" pitchFamily="18" charset="0"/>
                <a:cs typeface="Times New Roman" pitchFamily="18" charset="0"/>
              </a:rPr>
              <a:t>.</a:t>
            </a:r>
            <a:r>
              <a:rPr lang="kk-KZ" b="1" dirty="0"/>
              <a:t> </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err="1">
                <a:solidFill>
                  <a:srgbClr val="FF0000"/>
                </a:solidFill>
                <a:latin typeface="Times New Roman" pitchFamily="18" charset="0"/>
                <a:cs typeface="Times New Roman" pitchFamily="18" charset="0"/>
              </a:rPr>
              <a:t>Бақылау және қадағалау органдарының құзыреті</a:t>
            </a:r>
            <a:br>
              <a:rPr lang="ru-RU" sz="3600" dirty="0">
                <a:solidFill>
                  <a:srgbClr val="FF0000"/>
                </a:solidFill>
                <a:latin typeface="Times New Roman" pitchFamily="18" charset="0"/>
                <a:cs typeface="Times New Roman" pitchFamily="18" charset="0"/>
              </a:rPr>
            </a:br>
            <a:r>
              <a:rPr lang="ru-RU" sz="3600" dirty="0" err="1">
                <a:solidFill>
                  <a:srgbClr val="FF0000"/>
                </a:solidFill>
                <a:latin typeface="Times New Roman" pitchFamily="18" charset="0"/>
                <a:cs typeface="Times New Roman" pitchFamily="18" charset="0"/>
              </a:rPr>
              <a:t>Бақылау және қадағалау органдары</a:t>
            </a:r>
            <a:r>
              <a:rPr lang="ru-RU" sz="3600" dirty="0">
                <a:solidFill>
                  <a:srgbClr val="FF0000"/>
                </a:solidFill>
                <a:latin typeface="Times New Roman" pitchFamily="18" charset="0"/>
                <a:cs typeface="Times New Roman" pitchFamily="18" charset="0"/>
              </a:rPr>
              <a:t>:</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ru-RU" dirty="0">
                <a:solidFill>
                  <a:srgbClr val="7030A0"/>
                </a:solidFill>
                <a:latin typeface="Times New Roman" pitchFamily="18" charset="0"/>
                <a:cs typeface="Times New Roman" pitchFamily="18" charset="0"/>
              </a:rPr>
              <a:t>1) </a:t>
            </a:r>
            <a:r>
              <a:rPr lang="ru-RU" dirty="0" err="1">
                <a:solidFill>
                  <a:srgbClr val="7030A0"/>
                </a:solidFill>
                <a:latin typeface="Times New Roman" pitchFamily="18" charset="0"/>
                <a:cs typeface="Times New Roman" pitchFamily="18" charset="0"/>
              </a:rPr>
              <a:t>мемлекеттік</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бақылау және қадағалау саласындағы тиісті</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бағыттағы мемлекеттік</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саясатты</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әзірлейді және іске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асырады</a:t>
            </a:r>
            <a:r>
              <a:rPr lang="ru-RU" dirty="0">
                <a:solidFill>
                  <a:srgbClr val="7030A0"/>
                </a:solidFill>
                <a:latin typeface="Times New Roman" pitchFamily="18" charset="0"/>
                <a:cs typeface="Times New Roman" pitchFamily="18" charset="0"/>
              </a:rPr>
              <a:t>; </a:t>
            </a:r>
          </a:p>
          <a:p>
            <a:r>
              <a:rPr lang="ru-RU" dirty="0">
                <a:solidFill>
                  <a:srgbClr val="7030A0"/>
                </a:solidFill>
                <a:latin typeface="Times New Roman" pitchFamily="18" charset="0"/>
                <a:cs typeface="Times New Roman" pitchFamily="18" charset="0"/>
              </a:rPr>
              <a:t>2) </a:t>
            </a:r>
            <a:r>
              <a:rPr lang="ru-RU" dirty="0" err="1">
                <a:solidFill>
                  <a:srgbClr val="7030A0"/>
                </a:solidFill>
                <a:latin typeface="Times New Roman" pitchFamily="18" charset="0"/>
                <a:cs typeface="Times New Roman" pitchFamily="18" charset="0"/>
              </a:rPr>
              <a:t>бақылау және қадағалау жүргізуді жетілдіру</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жөнінде ұсы­ныстар енгізеді</a:t>
            </a:r>
            <a:r>
              <a:rPr lang="ru-RU" dirty="0">
                <a:solidFill>
                  <a:srgbClr val="7030A0"/>
                </a:solidFill>
                <a:latin typeface="Times New Roman" pitchFamily="18" charset="0"/>
                <a:cs typeface="Times New Roman" pitchFamily="18" charset="0"/>
              </a:rPr>
              <a:t>; </a:t>
            </a:r>
          </a:p>
          <a:p>
            <a:r>
              <a:rPr lang="ru-RU" dirty="0">
                <a:solidFill>
                  <a:srgbClr val="7030A0"/>
                </a:solidFill>
                <a:latin typeface="Times New Roman" pitchFamily="18" charset="0"/>
                <a:cs typeface="Times New Roman" pitchFamily="18" charset="0"/>
              </a:rPr>
              <a:t>3) </a:t>
            </a:r>
            <a:r>
              <a:rPr lang="ru-RU" dirty="0" err="1">
                <a:solidFill>
                  <a:srgbClr val="7030A0"/>
                </a:solidFill>
                <a:latin typeface="Times New Roman" pitchFamily="18" charset="0"/>
                <a:cs typeface="Times New Roman" pitchFamily="18" charset="0"/>
              </a:rPr>
              <a:t>Қазақстан Республикасының заңдарына сәйкес бақылау </a:t>
            </a:r>
            <a:r>
              <a:rPr lang="ru-RU" dirty="0">
                <a:solidFill>
                  <a:srgbClr val="7030A0"/>
                </a:solidFill>
                <a:latin typeface="Times New Roman" pitchFamily="18" charset="0"/>
                <a:cs typeface="Times New Roman" pitchFamily="18" charset="0"/>
              </a:rPr>
              <a:t>мен </a:t>
            </a:r>
            <a:r>
              <a:rPr lang="ru-RU" dirty="0" err="1">
                <a:solidFill>
                  <a:srgbClr val="7030A0"/>
                </a:solidFill>
                <a:latin typeface="Times New Roman" pitchFamily="18" charset="0"/>
                <a:cs typeface="Times New Roman" pitchFamily="18" charset="0"/>
              </a:rPr>
              <a:t>қадағалауды ұйымдастырады және жүргізеді</a:t>
            </a:r>
            <a:r>
              <a:rPr lang="ru-RU" dirty="0">
                <a:solidFill>
                  <a:srgbClr val="7030A0"/>
                </a:solidFill>
                <a:latin typeface="Times New Roman" pitchFamily="18" charset="0"/>
                <a:cs typeface="Times New Roman" pitchFamily="18" charset="0"/>
              </a:rPr>
              <a:t>; </a:t>
            </a:r>
          </a:p>
          <a:p>
            <a:r>
              <a:rPr lang="ru-RU" dirty="0">
                <a:solidFill>
                  <a:srgbClr val="7030A0"/>
                </a:solidFill>
                <a:latin typeface="Times New Roman" pitchFamily="18" charset="0"/>
                <a:cs typeface="Times New Roman" pitchFamily="18" charset="0"/>
              </a:rPr>
              <a:t>4) </a:t>
            </a:r>
            <a:r>
              <a:rPr lang="ru-RU" dirty="0" err="1">
                <a:solidFill>
                  <a:srgbClr val="7030A0"/>
                </a:solidFill>
                <a:latin typeface="Times New Roman" pitchFamily="18" charset="0"/>
                <a:cs typeface="Times New Roman" pitchFamily="18" charset="0"/>
              </a:rPr>
              <a:t>өз құзыреті шегінде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бақылау және қадағалау саласындағы нор­мативтік</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құқықтық актілерді</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әзірлейді және бекітеді</a:t>
            </a:r>
            <a:r>
              <a:rPr lang="ru-RU" dirty="0">
                <a:solidFill>
                  <a:srgbClr val="7030A0"/>
                </a:solidFill>
                <a:latin typeface="Times New Roman" pitchFamily="18" charset="0"/>
                <a:cs typeface="Times New Roman" pitchFamily="18" charset="0"/>
              </a:rPr>
              <a:t>; </a:t>
            </a:r>
          </a:p>
          <a:p>
            <a:r>
              <a:rPr lang="ru-RU" dirty="0">
                <a:solidFill>
                  <a:srgbClr val="7030A0"/>
                </a:solidFill>
                <a:latin typeface="Times New Roman" pitchFamily="18" charset="0"/>
                <a:cs typeface="Times New Roman" pitchFamily="18" charset="0"/>
              </a:rPr>
              <a:t>5) </a:t>
            </a:r>
            <a:r>
              <a:rPr lang="ru-RU" dirty="0" err="1">
                <a:solidFill>
                  <a:srgbClr val="7030A0"/>
                </a:solidFill>
                <a:latin typeface="Times New Roman" pitchFamily="18" charset="0"/>
                <a:cs typeface="Times New Roman" pitchFamily="18" charset="0"/>
              </a:rPr>
              <a:t>бақылау </a:t>
            </a:r>
            <a:r>
              <a:rPr lang="ru-RU" dirty="0">
                <a:solidFill>
                  <a:srgbClr val="7030A0"/>
                </a:solidFill>
                <a:latin typeface="Times New Roman" pitchFamily="18" charset="0"/>
                <a:cs typeface="Times New Roman" pitchFamily="18" charset="0"/>
              </a:rPr>
              <a:t>мен </a:t>
            </a:r>
            <a:r>
              <a:rPr lang="ru-RU" dirty="0" err="1">
                <a:solidFill>
                  <a:srgbClr val="7030A0"/>
                </a:solidFill>
                <a:latin typeface="Times New Roman" pitchFamily="18" charset="0"/>
                <a:cs typeface="Times New Roman" pitchFamily="18" charset="0"/>
              </a:rPr>
              <a:t>қадағалау тиімділігі</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мониторингін</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ұйымдастырады және жүргізеді</a:t>
            </a:r>
            <a:r>
              <a:rPr lang="ru-RU" dirty="0">
                <a:solidFill>
                  <a:srgbClr val="7030A0"/>
                </a:solidFill>
                <a:latin typeface="Times New Roman" pitchFamily="18" charset="0"/>
                <a:cs typeface="Times New Roman" pitchFamily="18" charset="0"/>
              </a:rPr>
              <a:t>;</a:t>
            </a:r>
          </a:p>
          <a:p>
            <a:r>
              <a:rPr lang="ru-RU" dirty="0">
                <a:solidFill>
                  <a:srgbClr val="7030A0"/>
                </a:solidFill>
                <a:latin typeface="Times New Roman" pitchFamily="18" charset="0"/>
                <a:cs typeface="Times New Roman" pitchFamily="18" charset="0"/>
              </a:rPr>
              <a:t>6) </a:t>
            </a:r>
            <a:r>
              <a:rPr lang="ru-RU" dirty="0" err="1">
                <a:solidFill>
                  <a:srgbClr val="7030A0"/>
                </a:solidFill>
                <a:latin typeface="Times New Roman" pitchFamily="18" charset="0"/>
                <a:cs typeface="Times New Roman" pitchFamily="18" charset="0"/>
              </a:rPr>
              <a:t>Қазақстан Республикасындағы бақылау және қадағалау органдарының қызметін өзара үйлестіруді жүзеге асырады</a:t>
            </a:r>
            <a:r>
              <a:rPr lang="ru-RU" dirty="0">
                <a:solidFill>
                  <a:srgbClr val="7030A0"/>
                </a:solidFill>
                <a:latin typeface="Times New Roman" pitchFamily="18" charset="0"/>
                <a:cs typeface="Times New Roman" pitchFamily="18" charset="0"/>
              </a:rPr>
              <a:t>; </a:t>
            </a:r>
          </a:p>
          <a:p>
            <a:r>
              <a:rPr lang="ru-RU" dirty="0">
                <a:solidFill>
                  <a:srgbClr val="7030A0"/>
                </a:solidFill>
                <a:latin typeface="Times New Roman" pitchFamily="18" charset="0"/>
                <a:cs typeface="Times New Roman" pitchFamily="18" charset="0"/>
              </a:rPr>
              <a:t>7) ҚР </a:t>
            </a:r>
            <a:r>
              <a:rPr lang="ru-RU" dirty="0" err="1">
                <a:solidFill>
                  <a:srgbClr val="7030A0"/>
                </a:solidFill>
                <a:latin typeface="Times New Roman" pitchFamily="18" charset="0"/>
                <a:cs typeface="Times New Roman" pitchFamily="18" charset="0"/>
              </a:rPr>
              <a:t>Кәсіпкерлік</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кодексте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және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өзге</a:t>
            </a:r>
            <a:r>
              <a:rPr lang="ru-RU" dirty="0">
                <a:solidFill>
                  <a:srgbClr val="7030A0"/>
                </a:solidFill>
                <a:latin typeface="Times New Roman" pitchFamily="18" charset="0"/>
                <a:cs typeface="Times New Roman" pitchFamily="18" charset="0"/>
              </a:rPr>
              <a:t> де </a:t>
            </a:r>
            <a:r>
              <a:rPr lang="ru-RU" dirty="0" err="1">
                <a:solidFill>
                  <a:srgbClr val="7030A0"/>
                </a:solidFill>
                <a:latin typeface="Times New Roman" pitchFamily="18" charset="0"/>
                <a:cs typeface="Times New Roman" pitchFamily="18" charset="0"/>
              </a:rPr>
              <a:t>заңдарында</a:t>
            </a:r>
            <a:r>
              <a:rPr lang="ru-RU" dirty="0">
                <a:solidFill>
                  <a:srgbClr val="7030A0"/>
                </a:solidFill>
                <a:latin typeface="Times New Roman" pitchFamily="18" charset="0"/>
                <a:cs typeface="Times New Roman" pitchFamily="18" charset="0"/>
              </a:rPr>
              <a:t>, ҚР </a:t>
            </a:r>
            <a:r>
              <a:rPr lang="ru-RU" dirty="0" err="1">
                <a:solidFill>
                  <a:srgbClr val="7030A0"/>
                </a:solidFill>
                <a:latin typeface="Times New Roman" pitchFamily="18" charset="0"/>
                <a:cs typeface="Times New Roman" pitchFamily="18" charset="0"/>
              </a:rPr>
              <a:t>Президентінің</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және</a:t>
            </a:r>
            <a:r>
              <a:rPr lang="ru-RU" dirty="0">
                <a:solidFill>
                  <a:srgbClr val="7030A0"/>
                </a:solidFill>
                <a:latin typeface="Times New Roman" pitchFamily="18" charset="0"/>
                <a:cs typeface="Times New Roman" pitchFamily="18" charset="0"/>
              </a:rPr>
              <a:t> ҚР </a:t>
            </a:r>
            <a:r>
              <a:rPr lang="ru-RU" dirty="0" err="1">
                <a:solidFill>
                  <a:srgbClr val="7030A0"/>
                </a:solidFill>
                <a:latin typeface="Times New Roman" pitchFamily="18" charset="0"/>
                <a:cs typeface="Times New Roman" pitchFamily="18" charset="0"/>
              </a:rPr>
              <a:t>Үкіметінің</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актілерінде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көзделген</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өзге</a:t>
            </a:r>
            <a:r>
              <a:rPr lang="ru-RU" dirty="0">
                <a:solidFill>
                  <a:srgbClr val="7030A0"/>
                </a:solidFill>
                <a:latin typeface="Times New Roman" pitchFamily="18" charset="0"/>
                <a:cs typeface="Times New Roman" pitchFamily="18" charset="0"/>
              </a:rPr>
              <a:t> де </a:t>
            </a:r>
            <a:r>
              <a:rPr lang="ru-RU" dirty="0" err="1">
                <a:solidFill>
                  <a:srgbClr val="7030A0"/>
                </a:solidFill>
                <a:latin typeface="Times New Roman" pitchFamily="18" charset="0"/>
                <a:cs typeface="Times New Roman" pitchFamily="18" charset="0"/>
              </a:rPr>
              <a:t>функ­ция­лар­ды</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жүзеге</a:t>
            </a:r>
            <a:r>
              <a:rPr lang="ru-RU" dirty="0">
                <a:solidFill>
                  <a:srgbClr val="7030A0"/>
                </a:solidFill>
                <a:latin typeface="Times New Roman" pitchFamily="18" charset="0"/>
                <a:cs typeface="Times New Roman" pitchFamily="18" charset="0"/>
              </a:rPr>
              <a:t> </a:t>
            </a:r>
            <a:r>
              <a:rPr lang="ru-RU" dirty="0" err="1">
                <a:solidFill>
                  <a:srgbClr val="7030A0"/>
                </a:solidFill>
                <a:latin typeface="Times New Roman" pitchFamily="18" charset="0"/>
                <a:cs typeface="Times New Roman" pitchFamily="18" charset="0"/>
              </a:rPr>
              <a:t>асырады</a:t>
            </a:r>
            <a:r>
              <a:rPr lang="ru-RU" dirty="0">
                <a:solidFill>
                  <a:srgbClr val="7030A0"/>
                </a:solidFill>
                <a:latin typeface="Times New Roman" pitchFamily="18" charset="0"/>
                <a:cs typeface="Times New Roman" pitchFamily="18" charset="0"/>
              </a:rPr>
              <a:t>.</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Тәуекелдерді бағалау жүйесі</a:t>
            </a:r>
            <a:endParaRPr lang="ru-RU" dirty="0"/>
          </a:p>
        </p:txBody>
      </p:sp>
      <p:sp>
        <p:nvSpPr>
          <p:cNvPr id="3" name="Содержимое 2"/>
          <p:cNvSpPr>
            <a:spLocks noGrp="1"/>
          </p:cNvSpPr>
          <p:nvPr>
            <p:ph idx="1"/>
          </p:nvPr>
        </p:nvSpPr>
        <p:spPr>
          <a:xfrm>
            <a:off x="251520" y="2057399"/>
            <a:ext cx="8229600" cy="4525963"/>
          </a:xfrm>
        </p:spPr>
        <p:txBody>
          <a:bodyPr>
            <a:normAutofit fontScale="25000" lnSpcReduction="20000"/>
          </a:bodyPr>
          <a:lstStyle/>
          <a:p>
            <a:r>
              <a:rPr lang="ru-RU" sz="4300" dirty="0"/>
              <a:t>1. </a:t>
            </a:r>
            <a:r>
              <a:rPr lang="ru-RU" sz="4300" dirty="0" err="1"/>
              <a:t>Мемлекеттік</a:t>
            </a:r>
            <a:r>
              <a:rPr lang="ru-RU" sz="4300" dirty="0"/>
              <a:t> </a:t>
            </a:r>
            <a:r>
              <a:rPr lang="ru-RU" sz="4300" dirty="0" err="1"/>
              <a:t>органдар</a:t>
            </a:r>
            <a:r>
              <a:rPr lang="ru-RU" sz="4300" dirty="0"/>
              <a:t> </a:t>
            </a:r>
            <a:r>
              <a:rPr lang="ru-RU" sz="4300" dirty="0" err="1"/>
              <a:t>тексерілетін</a:t>
            </a:r>
            <a:r>
              <a:rPr lang="ru-RU" sz="4300" dirty="0"/>
              <a:t> </a:t>
            </a:r>
            <a:r>
              <a:rPr lang="ru-RU" sz="4300" dirty="0" err="1"/>
              <a:t>субъектілерді</a:t>
            </a:r>
            <a:r>
              <a:rPr lang="ru-RU" sz="4300" dirty="0"/>
              <a:t> </a:t>
            </a:r>
            <a:r>
              <a:rPr lang="ru-RU" sz="4300" dirty="0" err="1"/>
              <a:t>тәуекел дә­ре­жесіне қарай жоғары, орташа</a:t>
            </a:r>
            <a:r>
              <a:rPr lang="ru-RU" sz="4300" dirty="0"/>
              <a:t> не </a:t>
            </a:r>
            <a:r>
              <a:rPr lang="ru-RU" sz="4300" dirty="0" err="1"/>
              <a:t>болмашы</a:t>
            </a:r>
            <a:r>
              <a:rPr lang="ru-RU" sz="4300" dirty="0"/>
              <a:t> </a:t>
            </a:r>
            <a:r>
              <a:rPr lang="ru-RU" sz="4300" dirty="0" err="1"/>
              <a:t>тәуекел топтарына</a:t>
            </a:r>
            <a:r>
              <a:rPr lang="ru-RU" sz="4300" dirty="0"/>
              <a:t> </a:t>
            </a:r>
            <a:r>
              <a:rPr lang="ru-RU" sz="4300" dirty="0" err="1"/>
              <a:t>жат­қызады және олар</a:t>
            </a:r>
            <a:r>
              <a:rPr lang="ru-RU" sz="4300" dirty="0"/>
              <a:t> </a:t>
            </a:r>
            <a:r>
              <a:rPr lang="ru-RU" sz="4300" dirty="0" err="1"/>
              <a:t>үшін жоспарлы</a:t>
            </a:r>
            <a:r>
              <a:rPr lang="ru-RU" sz="4300" dirty="0"/>
              <a:t> </a:t>
            </a:r>
            <a:r>
              <a:rPr lang="ru-RU" sz="4300" dirty="0" err="1"/>
              <a:t>тексерулер</a:t>
            </a:r>
            <a:r>
              <a:rPr lang="ru-RU" sz="4300" dirty="0"/>
              <a:t> </a:t>
            </a:r>
            <a:r>
              <a:rPr lang="ru-RU" sz="4300" dirty="0" err="1"/>
              <a:t>жүргізудің</a:t>
            </a:r>
            <a:r>
              <a:rPr lang="ru-RU" sz="4300" dirty="0"/>
              <a:t>:</a:t>
            </a:r>
          </a:p>
          <a:p>
            <a:r>
              <a:rPr lang="ru-RU" sz="4300" dirty="0"/>
              <a:t>1) </a:t>
            </a:r>
            <a:r>
              <a:rPr lang="ru-RU" sz="4300" dirty="0" err="1"/>
              <a:t>жоғары тәуекел дәрежесі кезінде</a:t>
            </a:r>
            <a:r>
              <a:rPr lang="ru-RU" sz="4300" dirty="0"/>
              <a:t> – </a:t>
            </a:r>
            <a:r>
              <a:rPr lang="ru-RU" sz="4300" dirty="0" err="1"/>
              <a:t>жылына</a:t>
            </a:r>
            <a:r>
              <a:rPr lang="ru-RU" sz="4300" dirty="0"/>
              <a:t> </a:t>
            </a:r>
            <a:r>
              <a:rPr lang="ru-RU" sz="4300" dirty="0" err="1"/>
              <a:t>бір</a:t>
            </a:r>
            <a:r>
              <a:rPr lang="ru-RU" sz="4300" dirty="0"/>
              <a:t> </a:t>
            </a:r>
            <a:r>
              <a:rPr lang="ru-RU" sz="4300" dirty="0" err="1"/>
              <a:t>реттен</a:t>
            </a:r>
            <a:r>
              <a:rPr lang="ru-RU" sz="4300" dirty="0"/>
              <a:t>;</a:t>
            </a:r>
          </a:p>
          <a:p>
            <a:r>
              <a:rPr lang="ru-RU" sz="4300" dirty="0"/>
              <a:t>2) </a:t>
            </a:r>
            <a:r>
              <a:rPr lang="ru-RU" sz="4300" dirty="0" err="1"/>
              <a:t>орташа</a:t>
            </a:r>
            <a:r>
              <a:rPr lang="ru-RU" sz="4300" dirty="0"/>
              <a:t> </a:t>
            </a:r>
            <a:r>
              <a:rPr lang="ru-RU" sz="4300" dirty="0" err="1"/>
              <a:t>тәуекел дәрежесі кезінде</a:t>
            </a:r>
            <a:r>
              <a:rPr lang="ru-RU" sz="4300" dirty="0"/>
              <a:t> – </a:t>
            </a:r>
            <a:r>
              <a:rPr lang="ru-RU" sz="4300" dirty="0" err="1"/>
              <a:t>үш жылда</a:t>
            </a:r>
            <a:r>
              <a:rPr lang="ru-RU" sz="4300" dirty="0"/>
              <a:t> </a:t>
            </a:r>
            <a:r>
              <a:rPr lang="ru-RU" sz="4300" dirty="0" err="1"/>
              <a:t>бір</a:t>
            </a:r>
            <a:r>
              <a:rPr lang="ru-RU" sz="4300" dirty="0"/>
              <a:t> </a:t>
            </a:r>
            <a:r>
              <a:rPr lang="ru-RU" sz="4300" dirty="0" err="1"/>
              <a:t>реттен</a:t>
            </a:r>
            <a:r>
              <a:rPr lang="ru-RU" sz="4300" dirty="0"/>
              <a:t>;</a:t>
            </a:r>
          </a:p>
          <a:p>
            <a:r>
              <a:rPr lang="ru-RU" sz="4300" dirty="0"/>
              <a:t>3) </a:t>
            </a:r>
            <a:r>
              <a:rPr lang="ru-RU" sz="4300" dirty="0" err="1"/>
              <a:t>болмашы</a:t>
            </a:r>
            <a:r>
              <a:rPr lang="ru-RU" sz="4300" dirty="0"/>
              <a:t> </a:t>
            </a:r>
            <a:r>
              <a:rPr lang="ru-RU" sz="4300" dirty="0" err="1"/>
              <a:t>тәуекел дәрежесі кезінде</a:t>
            </a:r>
            <a:r>
              <a:rPr lang="ru-RU" sz="4300" dirty="0"/>
              <a:t> – бес </a:t>
            </a:r>
            <a:r>
              <a:rPr lang="ru-RU" sz="4300" dirty="0" err="1"/>
              <a:t>жылда</a:t>
            </a:r>
            <a:r>
              <a:rPr lang="ru-RU" sz="4300" dirty="0"/>
              <a:t> </a:t>
            </a:r>
            <a:r>
              <a:rPr lang="ru-RU" sz="4300" dirty="0" err="1"/>
              <a:t>бір</a:t>
            </a:r>
            <a:r>
              <a:rPr lang="ru-RU" sz="4300" dirty="0"/>
              <a:t> </a:t>
            </a:r>
            <a:r>
              <a:rPr lang="ru-RU" sz="4300" dirty="0" err="1"/>
              <a:t>реттен</a:t>
            </a:r>
            <a:r>
              <a:rPr lang="ru-RU" sz="4300" dirty="0"/>
              <a:t> </a:t>
            </a:r>
            <a:r>
              <a:rPr lang="ru-RU" sz="4300" dirty="0" err="1"/>
              <a:t>жиі</a:t>
            </a:r>
            <a:r>
              <a:rPr lang="ru-RU" sz="4300" dirty="0"/>
              <a:t> </a:t>
            </a:r>
            <a:r>
              <a:rPr lang="ru-RU" sz="4300" dirty="0" err="1"/>
              <a:t>емес</a:t>
            </a:r>
            <a:r>
              <a:rPr lang="ru-RU" sz="4300" dirty="0"/>
              <a:t> </a:t>
            </a:r>
            <a:r>
              <a:rPr lang="ru-RU" sz="4300" dirty="0" err="1"/>
              <a:t>кезеңділігін айқындайды</a:t>
            </a:r>
            <a:r>
              <a:rPr lang="ru-RU" sz="4300" dirty="0"/>
              <a:t>.</a:t>
            </a:r>
          </a:p>
          <a:p>
            <a:r>
              <a:rPr lang="ru-RU" sz="4300" dirty="0"/>
              <a:t>2. </a:t>
            </a:r>
            <a:r>
              <a:rPr lang="ru-RU" sz="4300" dirty="0" err="1"/>
              <a:t>Санитариялық-эпидемиологиялық қадағалау, </a:t>
            </a:r>
            <a:r>
              <a:rPr lang="ru-RU" sz="4300" dirty="0"/>
              <a:t>ветеринария, ка­рантин </a:t>
            </a:r>
            <a:r>
              <a:rPr lang="ru-RU" sz="4300" dirty="0" err="1"/>
              <a:t>және өсімдіктерді қорғау</a:t>
            </a:r>
            <a:r>
              <a:rPr lang="ru-RU" sz="4300" dirty="0"/>
              <a:t>, </a:t>
            </a:r>
            <a:r>
              <a:rPr lang="ru-RU" sz="4300" dirty="0" err="1"/>
              <a:t>тұқым шаруашылығы</a:t>
            </a:r>
            <a:r>
              <a:rPr lang="ru-RU" sz="4300" dirty="0"/>
              <a:t>, </a:t>
            </a:r>
            <a:r>
              <a:rPr lang="ru-RU" sz="4300" dirty="0" err="1"/>
              <a:t>астық және мақта нарығы</a:t>
            </a:r>
            <a:r>
              <a:rPr lang="ru-RU" sz="4300" dirty="0"/>
              <a:t>, </a:t>
            </a:r>
            <a:r>
              <a:rPr lang="ru-RU" sz="4300" dirty="0" err="1"/>
              <a:t>сәулет</a:t>
            </a:r>
            <a:r>
              <a:rPr lang="ru-RU" sz="4300" dirty="0"/>
              <a:t>, </a:t>
            </a:r>
            <a:r>
              <a:rPr lang="ru-RU" sz="4300" dirty="0" err="1"/>
              <a:t>қала құрылысы және құрылыс сала­сын­да</a:t>
            </a:r>
            <a:r>
              <a:rPr lang="ru-RU" sz="4300" dirty="0"/>
              <a:t> осы </a:t>
            </a:r>
            <a:r>
              <a:rPr lang="ru-RU" sz="4300" dirty="0" err="1"/>
              <a:t>Заңның </a:t>
            </a:r>
            <a:r>
              <a:rPr lang="ru-RU" sz="4300" dirty="0"/>
              <a:t>5-бабына </a:t>
            </a:r>
            <a:r>
              <a:rPr lang="ru-RU" sz="4300" dirty="0" err="1"/>
              <a:t>сәйкес Қазақстан Республикасының заң­намасында белгіленген</a:t>
            </a:r>
            <a:r>
              <a:rPr lang="ru-RU" sz="4300" dirty="0"/>
              <a:t> </a:t>
            </a:r>
            <a:r>
              <a:rPr lang="ru-RU" sz="4300" dirty="0" err="1"/>
              <a:t>талаптардың сақталуын тексеру</a:t>
            </a:r>
            <a:r>
              <a:rPr lang="ru-RU" sz="4300" dirty="0"/>
              <a:t> </a:t>
            </a:r>
            <a:r>
              <a:rPr lang="ru-RU" sz="4300" dirty="0" err="1"/>
              <a:t>үшін жоспарлы</a:t>
            </a:r>
            <a:r>
              <a:rPr lang="ru-RU" sz="4300" dirty="0"/>
              <a:t> </a:t>
            </a:r>
            <a:r>
              <a:rPr lang="ru-RU" sz="4300" dirty="0" err="1"/>
              <a:t>тексерулер</a:t>
            </a:r>
            <a:r>
              <a:rPr lang="ru-RU" sz="4300" dirty="0"/>
              <a:t> </a:t>
            </a:r>
            <a:r>
              <a:rPr lang="ru-RU" sz="4300" dirty="0" err="1"/>
              <a:t>жүргізудің кезеңділігі</a:t>
            </a:r>
            <a:r>
              <a:rPr lang="ru-RU" sz="4300" dirty="0"/>
              <a:t>:</a:t>
            </a:r>
          </a:p>
          <a:p>
            <a:r>
              <a:rPr lang="ru-RU" sz="4300" dirty="0"/>
              <a:t>1) ветеринария, карантин </a:t>
            </a:r>
            <a:r>
              <a:rPr lang="ru-RU" sz="4300" dirty="0" err="1"/>
              <a:t>және өсімдіктерді қорғау</a:t>
            </a:r>
            <a:r>
              <a:rPr lang="ru-RU" sz="4300" dirty="0"/>
              <a:t>, </a:t>
            </a:r>
            <a:r>
              <a:rPr lang="ru-RU" sz="4300" dirty="0" err="1"/>
              <a:t>тұқым ша­руа­шылығы</a:t>
            </a:r>
            <a:r>
              <a:rPr lang="ru-RU" sz="4300" dirty="0"/>
              <a:t>, </a:t>
            </a:r>
            <a:r>
              <a:rPr lang="ru-RU" sz="4300" dirty="0" err="1"/>
              <a:t>астық және мақта нарығы саласында</a:t>
            </a:r>
            <a:r>
              <a:rPr lang="ru-RU" sz="4300" dirty="0"/>
              <a:t>:</a:t>
            </a:r>
          </a:p>
          <a:p>
            <a:r>
              <a:rPr lang="ru-RU" sz="4300" dirty="0" err="1"/>
              <a:t>жоғары тәуекел дәрежесі кезінде</a:t>
            </a:r>
            <a:r>
              <a:rPr lang="ru-RU" sz="4300" dirty="0"/>
              <a:t> – жарты </a:t>
            </a:r>
            <a:r>
              <a:rPr lang="ru-RU" sz="4300" dirty="0" err="1"/>
              <a:t>жылда</a:t>
            </a:r>
            <a:r>
              <a:rPr lang="ru-RU" sz="4300" dirty="0"/>
              <a:t> </a:t>
            </a:r>
            <a:r>
              <a:rPr lang="ru-RU" sz="4300" dirty="0" err="1"/>
              <a:t>бір</a:t>
            </a:r>
            <a:r>
              <a:rPr lang="ru-RU" sz="4300" dirty="0"/>
              <a:t> </a:t>
            </a:r>
            <a:r>
              <a:rPr lang="ru-RU" sz="4300" dirty="0" err="1"/>
              <a:t>реттен</a:t>
            </a:r>
            <a:r>
              <a:rPr lang="ru-RU" sz="4300" dirty="0"/>
              <a:t>;</a:t>
            </a:r>
          </a:p>
          <a:p>
            <a:r>
              <a:rPr lang="ru-RU" sz="4300" dirty="0" err="1"/>
              <a:t>орташа</a:t>
            </a:r>
            <a:r>
              <a:rPr lang="ru-RU" sz="4300" dirty="0"/>
              <a:t> </a:t>
            </a:r>
            <a:r>
              <a:rPr lang="ru-RU" sz="4300" dirty="0" err="1"/>
              <a:t>тәуекел дәрежесі кезінде</a:t>
            </a:r>
            <a:r>
              <a:rPr lang="ru-RU" sz="4300" dirty="0"/>
              <a:t> – </a:t>
            </a:r>
            <a:r>
              <a:rPr lang="ru-RU" sz="4300" dirty="0" err="1"/>
              <a:t>бір</a:t>
            </a:r>
            <a:r>
              <a:rPr lang="ru-RU" sz="4300" dirty="0"/>
              <a:t> </a:t>
            </a:r>
            <a:r>
              <a:rPr lang="ru-RU" sz="4300" dirty="0" err="1"/>
              <a:t>жылда</a:t>
            </a:r>
            <a:r>
              <a:rPr lang="ru-RU" sz="4300" dirty="0"/>
              <a:t> </a:t>
            </a:r>
            <a:r>
              <a:rPr lang="ru-RU" sz="4300" dirty="0" err="1"/>
              <a:t>бір</a:t>
            </a:r>
            <a:r>
              <a:rPr lang="ru-RU" sz="4300" dirty="0"/>
              <a:t> </a:t>
            </a:r>
            <a:r>
              <a:rPr lang="ru-RU" sz="4300" dirty="0" err="1"/>
              <a:t>реттен</a:t>
            </a:r>
            <a:r>
              <a:rPr lang="ru-RU" sz="4300" dirty="0"/>
              <a:t>;</a:t>
            </a:r>
          </a:p>
          <a:p>
            <a:r>
              <a:rPr lang="ru-RU" sz="4300" dirty="0" err="1"/>
              <a:t>болмашы</a:t>
            </a:r>
            <a:r>
              <a:rPr lang="ru-RU" sz="4300" dirty="0"/>
              <a:t> </a:t>
            </a:r>
            <a:r>
              <a:rPr lang="ru-RU" sz="4300" dirty="0" err="1"/>
              <a:t>тәуекел дәрежесі кезінде</a:t>
            </a:r>
            <a:r>
              <a:rPr lang="ru-RU" sz="4300" dirty="0"/>
              <a:t> – </a:t>
            </a:r>
            <a:r>
              <a:rPr lang="ru-RU" sz="4300" dirty="0" err="1"/>
              <a:t>үш жылда</a:t>
            </a:r>
            <a:r>
              <a:rPr lang="ru-RU" sz="4300" dirty="0"/>
              <a:t> </a:t>
            </a:r>
            <a:r>
              <a:rPr lang="ru-RU" sz="4300" dirty="0" err="1"/>
              <a:t>бір</a:t>
            </a:r>
            <a:r>
              <a:rPr lang="ru-RU" sz="4300" dirty="0"/>
              <a:t> </a:t>
            </a:r>
            <a:r>
              <a:rPr lang="ru-RU" sz="4300" dirty="0" err="1"/>
              <a:t>реттен</a:t>
            </a:r>
            <a:r>
              <a:rPr lang="ru-RU" sz="4300" dirty="0"/>
              <a:t> </a:t>
            </a:r>
            <a:r>
              <a:rPr lang="ru-RU" sz="4300" dirty="0" err="1"/>
              <a:t>жиі</a:t>
            </a:r>
            <a:r>
              <a:rPr lang="ru-RU" sz="4300" dirty="0"/>
              <a:t> </a:t>
            </a:r>
            <a:r>
              <a:rPr lang="ru-RU" sz="4300" dirty="0" err="1"/>
              <a:t>бол­мау­ға;</a:t>
            </a:r>
            <a:endParaRPr lang="ru-RU" sz="4300" dirty="0"/>
          </a:p>
          <a:p>
            <a:r>
              <a:rPr lang="ru-RU" sz="4300" dirty="0"/>
              <a:t>2) </a:t>
            </a:r>
            <a:r>
              <a:rPr lang="ru-RU" sz="4300" dirty="0" err="1"/>
              <a:t>санитариялық-эпидемиологиялық бақылау саласында</a:t>
            </a:r>
            <a:r>
              <a:rPr lang="ru-RU" sz="4300" dirty="0"/>
              <a:t>:</a:t>
            </a:r>
          </a:p>
          <a:p>
            <a:r>
              <a:rPr lang="ru-RU" sz="4300" dirty="0" err="1"/>
              <a:t>жоғары тәуекел дәрежесі кезінде</a:t>
            </a:r>
            <a:r>
              <a:rPr lang="ru-RU" sz="4300" dirty="0"/>
              <a:t> – </a:t>
            </a:r>
            <a:r>
              <a:rPr lang="ru-RU" sz="4300" dirty="0" err="1"/>
              <a:t>айына</a:t>
            </a:r>
            <a:r>
              <a:rPr lang="ru-RU" sz="4300" dirty="0"/>
              <a:t> </a:t>
            </a:r>
            <a:r>
              <a:rPr lang="ru-RU" sz="4300" dirty="0" err="1"/>
              <a:t>бір</a:t>
            </a:r>
            <a:r>
              <a:rPr lang="ru-RU" sz="4300" dirty="0"/>
              <a:t> </a:t>
            </a:r>
            <a:r>
              <a:rPr lang="ru-RU" sz="4300" dirty="0" err="1"/>
              <a:t>реттен</a:t>
            </a:r>
            <a:r>
              <a:rPr lang="ru-RU" sz="4300" dirty="0"/>
              <a:t>;</a:t>
            </a:r>
          </a:p>
          <a:p>
            <a:r>
              <a:rPr lang="ru-RU" sz="4300" dirty="0" err="1"/>
              <a:t>орташа</a:t>
            </a:r>
            <a:r>
              <a:rPr lang="ru-RU" sz="4300" dirty="0"/>
              <a:t> </a:t>
            </a:r>
            <a:r>
              <a:rPr lang="ru-RU" sz="4300" dirty="0" err="1"/>
              <a:t>тәуекел дәрежесі кезінде</a:t>
            </a:r>
            <a:r>
              <a:rPr lang="ru-RU" sz="4300" dirty="0"/>
              <a:t> – </a:t>
            </a:r>
            <a:r>
              <a:rPr lang="ru-RU" sz="4300" dirty="0" err="1"/>
              <a:t>тоқсанына бір</a:t>
            </a:r>
            <a:r>
              <a:rPr lang="ru-RU" sz="4300" dirty="0"/>
              <a:t> </a:t>
            </a:r>
            <a:r>
              <a:rPr lang="ru-RU" sz="4300" dirty="0" err="1"/>
              <a:t>реттен</a:t>
            </a:r>
            <a:r>
              <a:rPr lang="ru-RU" sz="4300" dirty="0"/>
              <a:t>;</a:t>
            </a:r>
          </a:p>
          <a:p>
            <a:r>
              <a:rPr lang="ru-RU" sz="4300" dirty="0" err="1"/>
              <a:t>болмашы</a:t>
            </a:r>
            <a:r>
              <a:rPr lang="ru-RU" sz="4300" dirty="0"/>
              <a:t> </a:t>
            </a:r>
            <a:r>
              <a:rPr lang="ru-RU" sz="4300" dirty="0" err="1"/>
              <a:t>тәуекел дәрежесі кезінде</a:t>
            </a:r>
            <a:r>
              <a:rPr lang="ru-RU" sz="4300" dirty="0"/>
              <a:t> – </a:t>
            </a:r>
            <a:r>
              <a:rPr lang="ru-RU" sz="4300" dirty="0" err="1"/>
              <a:t>жылына</a:t>
            </a:r>
            <a:r>
              <a:rPr lang="ru-RU" sz="4300" dirty="0"/>
              <a:t> </a:t>
            </a:r>
            <a:r>
              <a:rPr lang="ru-RU" sz="4300" dirty="0" err="1"/>
              <a:t>бір</a:t>
            </a:r>
            <a:r>
              <a:rPr lang="ru-RU" sz="4300" dirty="0"/>
              <a:t> </a:t>
            </a:r>
            <a:r>
              <a:rPr lang="ru-RU" sz="4300" dirty="0" err="1"/>
              <a:t>реттен</a:t>
            </a:r>
            <a:r>
              <a:rPr lang="ru-RU" sz="4300" dirty="0"/>
              <a:t>;</a:t>
            </a:r>
          </a:p>
          <a:p>
            <a:r>
              <a:rPr lang="ru-RU" sz="4300" dirty="0" err="1"/>
              <a:t>сәулет, қала құрылысы және құрылыс саласында</a:t>
            </a:r>
            <a:r>
              <a:rPr lang="ru-RU" sz="4300" dirty="0"/>
              <a:t>:</a:t>
            </a:r>
          </a:p>
          <a:p>
            <a:r>
              <a:rPr lang="ru-RU" sz="4300" dirty="0" err="1"/>
              <a:t>жоғары тәуекел дәрежесі кезінде</a:t>
            </a:r>
            <a:r>
              <a:rPr lang="ru-RU" sz="4300" dirty="0"/>
              <a:t> – </a:t>
            </a:r>
            <a:r>
              <a:rPr lang="ru-RU" sz="4300" dirty="0" err="1"/>
              <a:t>тоқсанына бір</a:t>
            </a:r>
            <a:r>
              <a:rPr lang="ru-RU" sz="4300" dirty="0"/>
              <a:t> </a:t>
            </a:r>
            <a:r>
              <a:rPr lang="ru-RU" sz="4300" dirty="0" err="1"/>
              <a:t>реттен</a:t>
            </a:r>
            <a:r>
              <a:rPr lang="ru-RU" sz="4300" dirty="0"/>
              <a:t>;</a:t>
            </a:r>
          </a:p>
          <a:p>
            <a:r>
              <a:rPr lang="ru-RU" sz="4300" dirty="0" err="1"/>
              <a:t>орташа</a:t>
            </a:r>
            <a:r>
              <a:rPr lang="ru-RU" sz="4300" dirty="0"/>
              <a:t> </a:t>
            </a:r>
            <a:r>
              <a:rPr lang="ru-RU" sz="4300" dirty="0" err="1"/>
              <a:t>тәуекел дәрежесі кезінде</a:t>
            </a:r>
            <a:r>
              <a:rPr lang="ru-RU" sz="4300" dirty="0"/>
              <a:t> – жарты </a:t>
            </a:r>
            <a:r>
              <a:rPr lang="ru-RU" sz="4300" dirty="0" err="1"/>
              <a:t>жылда</a:t>
            </a:r>
            <a:r>
              <a:rPr lang="ru-RU" sz="4300" dirty="0"/>
              <a:t> </a:t>
            </a:r>
            <a:r>
              <a:rPr lang="ru-RU" sz="4300" dirty="0" err="1"/>
              <a:t>бір</a:t>
            </a:r>
            <a:r>
              <a:rPr lang="ru-RU" sz="4300" dirty="0"/>
              <a:t> </a:t>
            </a:r>
            <a:r>
              <a:rPr lang="ru-RU" sz="4300" dirty="0" err="1"/>
              <a:t>реттен</a:t>
            </a:r>
            <a:r>
              <a:rPr lang="ru-RU" sz="4300" dirty="0"/>
              <a:t>;</a:t>
            </a:r>
          </a:p>
          <a:p>
            <a:r>
              <a:rPr lang="ru-RU" sz="4300" dirty="0" err="1"/>
              <a:t>болмашы</a:t>
            </a:r>
            <a:r>
              <a:rPr lang="ru-RU" sz="4300" dirty="0"/>
              <a:t> </a:t>
            </a:r>
            <a:r>
              <a:rPr lang="ru-RU" sz="4300" dirty="0" err="1"/>
              <a:t>тәуекел дәрежесі кезінде</a:t>
            </a:r>
            <a:r>
              <a:rPr lang="ru-RU" sz="4300" dirty="0"/>
              <a:t> – </a:t>
            </a:r>
            <a:r>
              <a:rPr lang="ru-RU" sz="4300" dirty="0" err="1"/>
              <a:t>жылына</a:t>
            </a:r>
            <a:r>
              <a:rPr lang="ru-RU" sz="4300" dirty="0"/>
              <a:t> </a:t>
            </a:r>
            <a:r>
              <a:rPr lang="ru-RU" sz="4300" dirty="0" err="1"/>
              <a:t>бір</a:t>
            </a:r>
            <a:r>
              <a:rPr lang="ru-RU" sz="4300" dirty="0"/>
              <a:t> </a:t>
            </a:r>
            <a:r>
              <a:rPr lang="ru-RU" sz="4300" dirty="0" err="1"/>
              <a:t>реттен</a:t>
            </a:r>
            <a:r>
              <a:rPr lang="ru-RU" sz="4300" dirty="0"/>
              <a:t> </a:t>
            </a:r>
            <a:r>
              <a:rPr lang="ru-RU" sz="4300" dirty="0" err="1"/>
              <a:t>жиі</a:t>
            </a:r>
            <a:r>
              <a:rPr lang="ru-RU" sz="4300" dirty="0"/>
              <a:t> </a:t>
            </a:r>
            <a:r>
              <a:rPr lang="ru-RU" sz="4300" dirty="0" err="1"/>
              <a:t>болмауға тиіс</a:t>
            </a:r>
            <a:r>
              <a:rPr lang="ru-RU" sz="4300" dirty="0"/>
              <a:t>.</a:t>
            </a:r>
          </a:p>
          <a:p>
            <a:r>
              <a:rPr lang="ru-RU" sz="4300" dirty="0" err="1"/>
              <a:t>Тексерілетін</a:t>
            </a:r>
            <a:r>
              <a:rPr lang="ru-RU" sz="4300" dirty="0"/>
              <a:t> </a:t>
            </a:r>
            <a:r>
              <a:rPr lang="ru-RU" sz="4300" dirty="0" err="1"/>
              <a:t>субъектілерді</a:t>
            </a:r>
            <a:r>
              <a:rPr lang="ru-RU" sz="4300" dirty="0"/>
              <a:t> </a:t>
            </a:r>
            <a:r>
              <a:rPr lang="ru-RU" sz="4300" dirty="0" err="1"/>
              <a:t>тәуекел дәрежелері бойынша</a:t>
            </a:r>
            <a:r>
              <a:rPr lang="ru-RU" sz="4300" dirty="0"/>
              <a:t> </a:t>
            </a:r>
            <a:r>
              <a:rPr lang="ru-RU" sz="4300" dirty="0" err="1"/>
              <a:t>бөлу сал­дарлардың ауырлығы тұрғысынан субъектінің маңыздылығы, </a:t>
            </a:r>
            <a:r>
              <a:rPr lang="ru-RU" sz="4300" dirty="0"/>
              <a:t>осы </a:t>
            </a:r>
            <a:r>
              <a:rPr lang="ru-RU" sz="4300" dirty="0" err="1"/>
              <a:t>Заңның </a:t>
            </a:r>
            <a:r>
              <a:rPr lang="ru-RU" sz="4300" dirty="0"/>
              <a:t>5-бабына </a:t>
            </a:r>
            <a:r>
              <a:rPr lang="ru-RU" sz="4300" dirty="0" err="1"/>
              <a:t>сәйкес Қазақстан Республикасының заң­на­ма­сында белгіленген</a:t>
            </a:r>
            <a:r>
              <a:rPr lang="ru-RU" sz="4300" dirty="0"/>
              <a:t> </a:t>
            </a:r>
            <a:r>
              <a:rPr lang="ru-RU" sz="4300" dirty="0" err="1"/>
              <a:t>талаптарды</a:t>
            </a:r>
            <a:r>
              <a:rPr lang="ru-RU" sz="4300" dirty="0"/>
              <a:t> </a:t>
            </a:r>
            <a:r>
              <a:rPr lang="ru-RU" sz="4300" dirty="0" err="1"/>
              <a:t>бұзушылықтардың салалық ста­тис­тикасы</a:t>
            </a:r>
            <a:r>
              <a:rPr lang="ru-RU" sz="4300" dirty="0"/>
              <a:t>, </a:t>
            </a:r>
            <a:r>
              <a:rPr lang="ru-RU" sz="4300" dirty="0" err="1"/>
              <a:t>сондай-ақ жоспардан</a:t>
            </a:r>
            <a:r>
              <a:rPr lang="ru-RU" sz="4300" dirty="0"/>
              <a:t> </a:t>
            </a:r>
            <a:r>
              <a:rPr lang="ru-RU" sz="4300" dirty="0" err="1"/>
              <a:t>тыс</a:t>
            </a:r>
            <a:r>
              <a:rPr lang="ru-RU" sz="4300" dirty="0"/>
              <a:t> </a:t>
            </a:r>
            <a:r>
              <a:rPr lang="ru-RU" sz="4300" dirty="0" err="1"/>
              <a:t>тексерулердің нәтижелері ескеріле</a:t>
            </a:r>
            <a:r>
              <a:rPr lang="ru-RU" sz="4300" dirty="0"/>
              <a:t> </a:t>
            </a:r>
            <a:r>
              <a:rPr lang="ru-RU" sz="4300" dirty="0" err="1"/>
              <a:t>отырып</a:t>
            </a:r>
            <a:r>
              <a:rPr lang="ru-RU" sz="4300" dirty="0"/>
              <a:t> </a:t>
            </a:r>
            <a:r>
              <a:rPr lang="ru-RU" sz="4300" dirty="0" err="1"/>
              <a:t>жүзеге асырылады</a:t>
            </a:r>
            <a:r>
              <a:rPr lang="ru-RU" sz="4300" dirty="0"/>
              <a:t>. </a:t>
            </a:r>
          </a:p>
          <a:p>
            <a:r>
              <a:rPr lang="ru-RU" sz="4300" dirty="0"/>
              <a:t>3. </a:t>
            </a:r>
            <a:r>
              <a:rPr lang="ru-RU" sz="4300" dirty="0" err="1"/>
              <a:t>Мемлекеттік</a:t>
            </a:r>
            <a:r>
              <a:rPr lang="ru-RU" sz="4300" dirty="0"/>
              <a:t> </a:t>
            </a:r>
            <a:r>
              <a:rPr lang="ru-RU" sz="4300" dirty="0" err="1"/>
              <a:t>органдар</a:t>
            </a:r>
            <a:r>
              <a:rPr lang="ru-RU" sz="4300" dirty="0"/>
              <a:t> </a:t>
            </a:r>
            <a:r>
              <a:rPr lang="ru-RU" sz="4300" dirty="0" err="1"/>
              <a:t>міндетті</a:t>
            </a:r>
            <a:r>
              <a:rPr lang="ru-RU" sz="4300" dirty="0"/>
              <a:t> </a:t>
            </a:r>
            <a:r>
              <a:rPr lang="ru-RU" sz="4300" dirty="0" err="1"/>
              <a:t>ведомстволық есептіліктің, тек­серу</a:t>
            </a:r>
            <a:r>
              <a:rPr lang="ru-RU" sz="4300" dirty="0"/>
              <a:t> </a:t>
            </a:r>
            <a:r>
              <a:rPr lang="ru-RU" sz="4300" dirty="0" err="1"/>
              <a:t>парақтарының нысандарына</a:t>
            </a:r>
            <a:r>
              <a:rPr lang="ru-RU" sz="4300" dirty="0"/>
              <a:t>, </a:t>
            </a:r>
            <a:r>
              <a:rPr lang="ru-RU" sz="4300" dirty="0" err="1"/>
              <a:t>тәуекел дәрежесін бағалау өл­шемдеріне, тексерулер</a:t>
            </a:r>
            <a:r>
              <a:rPr lang="ru-RU" sz="4300" dirty="0"/>
              <a:t> </a:t>
            </a:r>
            <a:r>
              <a:rPr lang="ru-RU" sz="4300" dirty="0" err="1"/>
              <a:t>жүргізудің жыл</a:t>
            </a:r>
            <a:r>
              <a:rPr lang="ru-RU" sz="4300" dirty="0"/>
              <a:t> </a:t>
            </a:r>
            <a:r>
              <a:rPr lang="ru-RU" sz="4300" dirty="0" err="1"/>
              <a:t>сайынғы жоспарына</a:t>
            </a:r>
            <a:r>
              <a:rPr lang="ru-RU" sz="4300" dirty="0"/>
              <a:t> </a:t>
            </a:r>
            <a:r>
              <a:rPr lang="ru-RU" sz="4300" dirty="0" err="1"/>
              <a:t>қа­тысты актілерді</a:t>
            </a:r>
            <a:r>
              <a:rPr lang="ru-RU" sz="4300" dirty="0"/>
              <a:t> </a:t>
            </a:r>
            <a:r>
              <a:rPr lang="ru-RU" sz="4300" dirty="0" err="1"/>
              <a:t>әзірлейді және бекітеді</a:t>
            </a:r>
            <a:r>
              <a:rPr lang="ru-RU" sz="4300" dirty="0"/>
              <a:t>.</a:t>
            </a:r>
          </a:p>
          <a:p>
            <a:r>
              <a:rPr lang="ru-RU" sz="4300" dirty="0"/>
              <a:t>4. </a:t>
            </a:r>
            <a:r>
              <a:rPr lang="ru-RU" sz="4300" dirty="0" err="1"/>
              <a:t>Жеке</a:t>
            </a:r>
            <a:r>
              <a:rPr lang="ru-RU" sz="4300" dirty="0"/>
              <a:t> </a:t>
            </a:r>
            <a:r>
              <a:rPr lang="ru-RU" sz="4300" dirty="0" err="1"/>
              <a:t>кәсіпкерлік саласындағы тәуекел дәрежесін бағалау өл­шемдері бақылау және қадағалау органдарының және кәсіпкерлік жөніндегі уәкілетті органның бірлескен</a:t>
            </a:r>
            <a:r>
              <a:rPr lang="ru-RU" sz="4300" dirty="0"/>
              <a:t> </a:t>
            </a:r>
            <a:r>
              <a:rPr lang="ru-RU" sz="4300" dirty="0" err="1"/>
              <a:t>бұйрығымен бекітіледі</a:t>
            </a:r>
            <a:r>
              <a:rPr lang="ru-RU" sz="4300" dirty="0"/>
              <a:t> </a:t>
            </a:r>
            <a:r>
              <a:rPr lang="ru-RU" sz="4300" dirty="0" err="1"/>
              <a:t>жә­не мемлекеттік</a:t>
            </a:r>
            <a:r>
              <a:rPr lang="ru-RU" sz="4300" dirty="0"/>
              <a:t> </a:t>
            </a:r>
            <a:r>
              <a:rPr lang="ru-RU" sz="4300" dirty="0" err="1"/>
              <a:t>органдардың ресми</a:t>
            </a:r>
            <a:r>
              <a:rPr lang="ru-RU" sz="4300" dirty="0"/>
              <a:t> </a:t>
            </a:r>
            <a:r>
              <a:rPr lang="ru-RU" sz="4300" dirty="0" err="1"/>
              <a:t>интернет-ресурстарында</a:t>
            </a:r>
            <a:r>
              <a:rPr lang="ru-RU" sz="4300" dirty="0"/>
              <a:t> </a:t>
            </a:r>
            <a:r>
              <a:rPr lang="ru-RU" sz="4300" dirty="0" err="1"/>
              <a:t>жа­рия­ланады</a:t>
            </a:r>
            <a:r>
              <a:rPr lang="ru-RU" sz="4300" dirty="0"/>
              <a:t>.</a:t>
            </a:r>
          </a:p>
          <a:p>
            <a:r>
              <a:rPr lang="ru-RU" sz="4300" dirty="0" err="1"/>
              <a:t>Тәуекел дәрежесін бағалау өлшемдері </a:t>
            </a:r>
            <a:r>
              <a:rPr lang="ru-RU" sz="4300" dirty="0"/>
              <a:t>– </a:t>
            </a:r>
            <a:r>
              <a:rPr lang="ru-RU" sz="4300" dirty="0" err="1"/>
              <a:t>тексерілетін</a:t>
            </a:r>
            <a:r>
              <a:rPr lang="ru-RU" sz="4300" dirty="0"/>
              <a:t> </a:t>
            </a:r>
            <a:r>
              <a:rPr lang="ru-RU" sz="4300" dirty="0" err="1"/>
              <a:t>субъек­тінің тікелей</a:t>
            </a:r>
            <a:r>
              <a:rPr lang="ru-RU" sz="4300" dirty="0"/>
              <a:t> </a:t>
            </a:r>
            <a:r>
              <a:rPr lang="ru-RU" sz="4300" dirty="0" err="1"/>
              <a:t>қызметімен, салалық </a:t>
            </a:r>
            <a:r>
              <a:rPr lang="ru-RU" sz="4300" dirty="0"/>
              <a:t>даму </a:t>
            </a:r>
            <a:r>
              <a:rPr lang="ru-RU" sz="4300" dirty="0" err="1"/>
              <a:t>ерекшеліктерімен</a:t>
            </a:r>
            <a:r>
              <a:rPr lang="ru-RU" sz="4300" dirty="0"/>
              <a:t> </a:t>
            </a:r>
            <a:r>
              <a:rPr lang="ru-RU" sz="4300" dirty="0" err="1"/>
              <a:t>және </a:t>
            </a:r>
            <a:r>
              <a:rPr lang="ru-RU" sz="4300" dirty="0"/>
              <a:t>осы </a:t>
            </a:r>
            <a:r>
              <a:rPr lang="ru-RU" sz="4300" dirty="0" err="1"/>
              <a:t>дамуға әсер ететін</a:t>
            </a:r>
            <a:r>
              <a:rPr lang="ru-RU" sz="4300" dirty="0"/>
              <a:t> </a:t>
            </a:r>
            <a:r>
              <a:rPr lang="ru-RU" sz="4300" dirty="0" err="1"/>
              <a:t>факторлармен</a:t>
            </a:r>
            <a:r>
              <a:rPr lang="ru-RU" sz="4300" dirty="0"/>
              <a:t> </a:t>
            </a:r>
            <a:r>
              <a:rPr lang="ru-RU" sz="4300" dirty="0" err="1"/>
              <a:t>байланысты</a:t>
            </a:r>
            <a:r>
              <a:rPr lang="ru-RU" sz="4300" dirty="0"/>
              <a:t>, </a:t>
            </a:r>
            <a:r>
              <a:rPr lang="ru-RU" sz="4300" dirty="0" err="1"/>
              <a:t>тексерілетін</a:t>
            </a:r>
            <a:r>
              <a:rPr lang="ru-RU" sz="4300" dirty="0"/>
              <a:t> </a:t>
            </a:r>
            <a:r>
              <a:rPr lang="ru-RU" sz="4300" dirty="0" err="1"/>
              <a:t>субъектілерді</a:t>
            </a:r>
            <a:r>
              <a:rPr lang="ru-RU" sz="4300" dirty="0"/>
              <a:t> </a:t>
            </a:r>
            <a:r>
              <a:rPr lang="ru-RU" sz="4300" dirty="0" err="1"/>
              <a:t>әртүрлі тәуекел дәрежесіне жатқызуға мүмкіндік беретін</a:t>
            </a:r>
            <a:r>
              <a:rPr lang="ru-RU" sz="4300" dirty="0"/>
              <a:t> </a:t>
            </a:r>
            <a:r>
              <a:rPr lang="ru-RU" sz="4300" dirty="0" err="1"/>
              <a:t>сандық және сапалық көрсеткіштердің жиынтығы</a:t>
            </a:r>
            <a:r>
              <a:rPr lang="ru-RU" sz="4300" dirty="0"/>
              <a:t>.</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5404"/>
          </a:xfrm>
        </p:spPr>
        <p:txBody>
          <a:bodyPr>
            <a:normAutofit fontScale="90000"/>
          </a:bodyPr>
          <a:lstStyle/>
          <a:p>
            <a:endParaRPr lang="ru-RU" dirty="0"/>
          </a:p>
        </p:txBody>
      </p:sp>
      <p:sp>
        <p:nvSpPr>
          <p:cNvPr id="3" name="Содержимое 2"/>
          <p:cNvSpPr>
            <a:spLocks noGrp="1"/>
          </p:cNvSpPr>
          <p:nvPr>
            <p:ph idx="1"/>
          </p:nvPr>
        </p:nvSpPr>
        <p:spPr>
          <a:xfrm>
            <a:off x="428596" y="785794"/>
            <a:ext cx="8229600" cy="5311781"/>
          </a:xfrm>
        </p:spPr>
        <p:txBody>
          <a:bodyPr>
            <a:noAutofit/>
          </a:bodyPr>
          <a:lstStyle/>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санитариялық-эпидемиологиялық бақылау саласында</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жоғары тәуекел дәрежесі кезінде</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айына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орташа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дәрежесі кезінде</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тоқсанына 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болмашы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дәрежесі кезінде</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жылына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сәулет, қала құрылысы және құрылыс саласында</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жоғары тәуекел дәрежесі кезінде</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тоқсанына 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орташа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дәрежесі кезінде</a:t>
            </a:r>
            <a:r>
              <a:rPr lang="ru-RU" sz="1600" dirty="0">
                <a:latin typeface="Times New Roman" pitchFamily="18" charset="0"/>
                <a:cs typeface="Times New Roman" pitchFamily="18" charset="0"/>
              </a:rPr>
              <a:t> – жарты </a:t>
            </a:r>
            <a:r>
              <a:rPr lang="ru-RU" sz="1600" dirty="0" err="1">
                <a:latin typeface="Times New Roman" pitchFamily="18" charset="0"/>
                <a:cs typeface="Times New Roman" pitchFamily="18" charset="0"/>
              </a:rPr>
              <a:t>жылда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болмашы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дәрежесі кезінде</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жылына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реттен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жиі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болмауға тиіс</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субъектілерді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дәрежелері бойынша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бөлу сал­дарлардың ауырлығы тұрғысынан субъектінің маңыздылығы, </a:t>
            </a:r>
            <a:r>
              <a:rPr lang="ru-RU" sz="1600" dirty="0">
                <a:latin typeface="Times New Roman" pitchFamily="18" charset="0"/>
                <a:cs typeface="Times New Roman" pitchFamily="18" charset="0"/>
              </a:rPr>
              <a:t>осы </a:t>
            </a:r>
            <a:r>
              <a:rPr lang="ru-RU" sz="1600" dirty="0" err="1">
                <a:latin typeface="Times New Roman" pitchFamily="18" charset="0"/>
                <a:cs typeface="Times New Roman" pitchFamily="18" charset="0"/>
              </a:rPr>
              <a:t>Заңның </a:t>
            </a:r>
            <a:r>
              <a:rPr lang="ru-RU" sz="1600" dirty="0">
                <a:latin typeface="Times New Roman" pitchFamily="18" charset="0"/>
                <a:cs typeface="Times New Roman" pitchFamily="18" charset="0"/>
              </a:rPr>
              <a:t>5-бабына </a:t>
            </a:r>
            <a:r>
              <a:rPr lang="ru-RU" sz="1600" dirty="0" err="1">
                <a:latin typeface="Times New Roman" pitchFamily="18" charset="0"/>
                <a:cs typeface="Times New Roman" pitchFamily="18" charset="0"/>
              </a:rPr>
              <a:t>сәйкес Қазақстан Республикасының заң­на­ма­сында белгіленген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талаптарды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бұзушылықтардың салалық ста­тис­тикасы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сондай-ақ жоспардан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тыс</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тексерулердің нәтижелері ескеріле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отырып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жүзеге асырылады</a:t>
            </a:r>
            <a:r>
              <a:rPr lang="ru-RU" sz="1600" dirty="0">
                <a:latin typeface="Times New Roman" pitchFamily="18" charset="0"/>
                <a:cs typeface="Times New Roman" pitchFamily="18" charset="0"/>
              </a:rPr>
              <a:t>. </a:t>
            </a:r>
          </a:p>
          <a:p>
            <a:r>
              <a:rPr lang="ru-RU" sz="1600" dirty="0">
                <a:latin typeface="Times New Roman" pitchFamily="18" charset="0"/>
                <a:cs typeface="Times New Roman" pitchFamily="18" charset="0"/>
              </a:rPr>
              <a:t>3. </a:t>
            </a:r>
            <a:r>
              <a:rPr lang="ru-RU" sz="1600" dirty="0" err="1">
                <a:latin typeface="Times New Roman" pitchFamily="18" charset="0"/>
                <a:cs typeface="Times New Roman" pitchFamily="18" charset="0"/>
              </a:rPr>
              <a:t>Мемлекеттік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органдар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міндетті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ведомстволық есептіліктің, 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парақтарының нысандарына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тәуекел дәрежесін бағалау өл­шемдеріне, тексерулер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жүргізудің жыл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сайынғы жоспарына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 актілерді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әзірлейді және бекітеді</a:t>
            </a:r>
            <a:r>
              <a:rPr lang="ru-RU" sz="1600" dirty="0">
                <a:latin typeface="Times New Roman" pitchFamily="18" charset="0"/>
                <a:cs typeface="Times New Roman" pitchFamily="18" charset="0"/>
              </a:rPr>
              <a:t>.</a:t>
            </a:r>
          </a:p>
          <a:p>
            <a:r>
              <a:rPr lang="ru-RU" sz="1600" dirty="0">
                <a:solidFill>
                  <a:srgbClr val="FF0000"/>
                </a:solidFill>
                <a:latin typeface="Times New Roman" pitchFamily="18" charset="0"/>
                <a:cs typeface="Times New Roman" pitchFamily="18" charset="0"/>
              </a:rPr>
              <a:t>4. </a:t>
            </a:r>
            <a:r>
              <a:rPr lang="ru-RU" sz="1600" dirty="0" err="1">
                <a:solidFill>
                  <a:srgbClr val="FF0000"/>
                </a:solidFill>
                <a:latin typeface="Times New Roman" pitchFamily="18" charset="0"/>
                <a:cs typeface="Times New Roman" pitchFamily="18" charset="0"/>
              </a:rPr>
              <a:t>Жеке</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кәсіпкерлік саласындағы тәуекел дәрежесін бағалау өл­шемдері бақылау және қадағалау органдарының және кәсіпкерлік жөніндегі уәкілетті органның бірлескен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бұйрығымен бекітіледі</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жә­не мемлекеттік</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органдардың ресми</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интернет-ресурстарында</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жарияланады</a:t>
            </a:r>
            <a:r>
              <a:rPr lang="ru-RU" sz="1600" dirty="0">
                <a:solidFill>
                  <a:srgbClr val="FF0000"/>
                </a:solidFill>
                <a:latin typeface="Times New Roman" pitchFamily="18" charset="0"/>
                <a:cs typeface="Times New Roman" pitchFamily="18" charset="0"/>
              </a:rPr>
              <a:t>.</a:t>
            </a:r>
          </a:p>
          <a:p>
            <a:r>
              <a:rPr lang="ru-RU" sz="1600" dirty="0" err="1">
                <a:solidFill>
                  <a:srgbClr val="FF0000"/>
                </a:solidFill>
                <a:latin typeface="Times New Roman" pitchFamily="18" charset="0"/>
                <a:cs typeface="Times New Roman" pitchFamily="18" charset="0"/>
              </a:rPr>
              <a:t>Тәуекел дәрежесін бағалау өлшемдері </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тексерілетін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субъек­тінің тікелей</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қызметімен, салалық </a:t>
            </a:r>
            <a:r>
              <a:rPr lang="ru-RU" sz="1600" dirty="0">
                <a:solidFill>
                  <a:srgbClr val="FF0000"/>
                </a:solidFill>
                <a:latin typeface="Times New Roman" pitchFamily="18" charset="0"/>
                <a:cs typeface="Times New Roman" pitchFamily="18" charset="0"/>
              </a:rPr>
              <a:t>даму </a:t>
            </a:r>
            <a:r>
              <a:rPr lang="ru-RU" sz="1600" dirty="0" err="1">
                <a:solidFill>
                  <a:srgbClr val="FF0000"/>
                </a:solidFill>
                <a:latin typeface="Times New Roman" pitchFamily="18" charset="0"/>
                <a:cs typeface="Times New Roman" pitchFamily="18" charset="0"/>
              </a:rPr>
              <a:t>ерекшеліктерімен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және </a:t>
            </a:r>
            <a:r>
              <a:rPr lang="ru-RU" sz="1600" dirty="0">
                <a:solidFill>
                  <a:srgbClr val="FF0000"/>
                </a:solidFill>
                <a:latin typeface="Times New Roman" pitchFamily="18" charset="0"/>
                <a:cs typeface="Times New Roman" pitchFamily="18" charset="0"/>
              </a:rPr>
              <a:t>осы </a:t>
            </a:r>
            <a:r>
              <a:rPr lang="ru-RU" sz="1600" dirty="0" err="1">
                <a:solidFill>
                  <a:srgbClr val="FF0000"/>
                </a:solidFill>
                <a:latin typeface="Times New Roman" pitchFamily="18" charset="0"/>
                <a:cs typeface="Times New Roman" pitchFamily="18" charset="0"/>
              </a:rPr>
              <a:t>дамуға әсер ететін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факторлармен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байланысты</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тексерілетін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субъектілерді</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әртүрлі тәуекел дәрежесіне жатқызуға мүмкіндік беретін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сандық және сапалық көрсеткіштердің жиынтығы</a:t>
            </a:r>
            <a:r>
              <a:rPr lang="ru-RU" sz="1600" dirty="0">
                <a:solidFill>
                  <a:srgbClr val="FF0000"/>
                </a:solidFill>
                <a:latin typeface="Times New Roman" pitchFamily="18" charset="0"/>
                <a:cs typeface="Times New Roman" pitchFamily="18"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err="1">
                <a:latin typeface="Times New Roman" pitchFamily="18" charset="0"/>
                <a:cs typeface="Times New Roman" pitchFamily="18" charset="0"/>
              </a:rPr>
              <a:t>Тексеру</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түрлері</a:t>
            </a:r>
            <a:br>
              <a:rPr lang="ru-RU" sz="3100" dirty="0">
                <a:latin typeface="Times New Roman" pitchFamily="18" charset="0"/>
                <a:cs typeface="Times New Roman" pitchFamily="18" charset="0"/>
              </a:rPr>
            </a:b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Тексерілетін</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субъектілерді</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тексеру</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мынадай</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түрлерге:</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ru-RU" dirty="0">
                <a:solidFill>
                  <a:srgbClr val="002060"/>
                </a:solidFill>
                <a:latin typeface="Times New Roman" pitchFamily="18" charset="0"/>
                <a:cs typeface="Times New Roman" pitchFamily="18" charset="0"/>
              </a:rPr>
              <a:t>1) </a:t>
            </a:r>
            <a:r>
              <a:rPr lang="ru-RU" dirty="0" err="1">
                <a:solidFill>
                  <a:srgbClr val="002060"/>
                </a:solidFill>
                <a:latin typeface="Times New Roman" pitchFamily="18" charset="0"/>
                <a:cs typeface="Times New Roman" pitchFamily="18" charset="0"/>
              </a:rPr>
              <a:t>жоспарлы</a:t>
            </a:r>
            <a:r>
              <a:rPr lang="ru-RU" dirty="0">
                <a:solidFill>
                  <a:srgbClr val="002060"/>
                </a:solidFill>
                <a:latin typeface="Times New Roman" pitchFamily="18" charset="0"/>
                <a:cs typeface="Times New Roman" pitchFamily="18" charset="0"/>
              </a:rPr>
              <a:t>;</a:t>
            </a:r>
          </a:p>
          <a:p>
            <a:r>
              <a:rPr lang="ru-RU" dirty="0">
                <a:solidFill>
                  <a:srgbClr val="002060"/>
                </a:solidFill>
                <a:latin typeface="Times New Roman" pitchFamily="18" charset="0"/>
                <a:cs typeface="Times New Roman" pitchFamily="18" charset="0"/>
              </a:rPr>
              <a:t>2) </a:t>
            </a:r>
            <a:r>
              <a:rPr lang="ru-RU" dirty="0" err="1">
                <a:solidFill>
                  <a:srgbClr val="002060"/>
                </a:solidFill>
                <a:latin typeface="Times New Roman" pitchFamily="18" charset="0"/>
                <a:cs typeface="Times New Roman" pitchFamily="18" charset="0"/>
              </a:rPr>
              <a:t>жоспардан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тыс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болып</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бөлінеді</a:t>
            </a:r>
            <a:r>
              <a:rPr lang="ru-RU" dirty="0">
                <a:solidFill>
                  <a:srgbClr val="002060"/>
                </a:solidFill>
                <a:latin typeface="Times New Roman" pitchFamily="18" charset="0"/>
                <a:cs typeface="Times New Roman" pitchFamily="18" charset="0"/>
              </a:rPr>
              <a:t>.</a:t>
            </a:r>
          </a:p>
          <a:p>
            <a:r>
              <a:rPr lang="ru-RU" dirty="0" err="1">
                <a:solidFill>
                  <a:srgbClr val="002060"/>
                </a:solidFill>
                <a:latin typeface="Times New Roman" pitchFamily="18" charset="0"/>
                <a:cs typeface="Times New Roman" pitchFamily="18" charset="0"/>
              </a:rPr>
              <a:t>Жоспарлы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тексеру</a:t>
            </a:r>
            <a:r>
              <a:rPr lang="ru-RU" dirty="0">
                <a:solidFill>
                  <a:srgbClr val="002060"/>
                </a:solidFill>
                <a:latin typeface="Times New Roman" pitchFamily="18" charset="0"/>
                <a:cs typeface="Times New Roman" pitchFamily="18" charset="0"/>
              </a:rPr>
              <a:t> – </a:t>
            </a:r>
            <a:r>
              <a:rPr lang="ru-RU" dirty="0" err="1">
                <a:solidFill>
                  <a:srgbClr val="002060"/>
                </a:solidFill>
                <a:latin typeface="Times New Roman" pitchFamily="18" charset="0"/>
                <a:cs typeface="Times New Roman" pitchFamily="18" charset="0"/>
              </a:rPr>
              <a:t>уәкілетті </a:t>
            </a:r>
            <a:r>
              <a:rPr lang="ru-RU" dirty="0">
                <a:solidFill>
                  <a:srgbClr val="002060"/>
                </a:solidFill>
                <a:latin typeface="Times New Roman" pitchFamily="18" charset="0"/>
                <a:cs typeface="Times New Roman" pitchFamily="18" charset="0"/>
              </a:rPr>
              <a:t>орган </a:t>
            </a:r>
            <a:r>
              <a:rPr lang="ru-RU" dirty="0" err="1">
                <a:solidFill>
                  <a:srgbClr val="002060"/>
                </a:solidFill>
                <a:latin typeface="Times New Roman" pitchFamily="18" charset="0"/>
                <a:cs typeface="Times New Roman" pitchFamily="18" charset="0"/>
              </a:rPr>
              <a:t>тәуекелдерді бағалау жүйесіне сәйкес және адамның өмірі </a:t>
            </a:r>
            <a:r>
              <a:rPr lang="ru-RU" dirty="0">
                <a:solidFill>
                  <a:srgbClr val="002060"/>
                </a:solidFill>
                <a:latin typeface="Times New Roman" pitchFamily="18" charset="0"/>
                <a:cs typeface="Times New Roman" pitchFamily="18" charset="0"/>
              </a:rPr>
              <a:t>мен </a:t>
            </a:r>
            <a:r>
              <a:rPr lang="ru-RU" dirty="0" err="1">
                <a:solidFill>
                  <a:srgbClr val="002060"/>
                </a:solidFill>
                <a:latin typeface="Times New Roman" pitchFamily="18" charset="0"/>
                <a:cs typeface="Times New Roman" pitchFamily="18" charset="0"/>
              </a:rPr>
              <a:t>денсаулығына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қоршаған ортаға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жеке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және заңды тұлғалардың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мемлекеттің заңды мүдделеріне төнген қатерлердің алдын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алу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мақсатында алдыңғы тексерулерге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 белгіленген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уақыт аралықтарын ескере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отырып</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бекіткен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тексерулердің жоспары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негізінде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нақты тексерілетін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субъектіге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 бақылау және қадағалау </a:t>
            </a:r>
            <a:r>
              <a:rPr lang="ru-RU" dirty="0">
                <a:solidFill>
                  <a:srgbClr val="002060"/>
                </a:solidFill>
                <a:latin typeface="Times New Roman" pitchFamily="18" charset="0"/>
                <a:cs typeface="Times New Roman" pitchFamily="18" charset="0"/>
              </a:rPr>
              <a:t>органы </a:t>
            </a:r>
            <a:r>
              <a:rPr lang="ru-RU" dirty="0" err="1">
                <a:solidFill>
                  <a:srgbClr val="002060"/>
                </a:solidFill>
                <a:latin typeface="Times New Roman" pitchFamily="18" charset="0"/>
                <a:cs typeface="Times New Roman" pitchFamily="18" charset="0"/>
              </a:rPr>
              <a:t>тағайындайтын тексеру</a:t>
            </a:r>
            <a:r>
              <a:rPr lang="ru-RU" dirty="0">
                <a:solidFill>
                  <a:srgbClr val="002060"/>
                </a:solidFill>
                <a:latin typeface="Times New Roman" pitchFamily="18" charset="0"/>
                <a:cs typeface="Times New Roman" pitchFamily="18" charset="0"/>
              </a:rPr>
              <a:t>.</a:t>
            </a:r>
          </a:p>
          <a:p>
            <a:r>
              <a:rPr lang="ru-RU" dirty="0" err="1">
                <a:solidFill>
                  <a:srgbClr val="002060"/>
                </a:solidFill>
                <a:latin typeface="Times New Roman" pitchFamily="18" charset="0"/>
                <a:cs typeface="Times New Roman" pitchFamily="18" charset="0"/>
              </a:rPr>
              <a:t>Жоспардан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тыс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тексеру</a:t>
            </a:r>
            <a:r>
              <a:rPr lang="ru-RU" dirty="0">
                <a:solidFill>
                  <a:srgbClr val="002060"/>
                </a:solidFill>
                <a:latin typeface="Times New Roman" pitchFamily="18" charset="0"/>
                <a:cs typeface="Times New Roman" pitchFamily="18" charset="0"/>
              </a:rPr>
              <a:t> – </a:t>
            </a:r>
            <a:r>
              <a:rPr lang="ru-RU" dirty="0" err="1">
                <a:solidFill>
                  <a:srgbClr val="002060"/>
                </a:solidFill>
                <a:latin typeface="Times New Roman" pitchFamily="18" charset="0"/>
                <a:cs typeface="Times New Roman" pitchFamily="18" charset="0"/>
              </a:rPr>
              <a:t>бақылау және қадағалау </a:t>
            </a:r>
            <a:r>
              <a:rPr lang="ru-RU" dirty="0">
                <a:solidFill>
                  <a:srgbClr val="002060"/>
                </a:solidFill>
                <a:latin typeface="Times New Roman" pitchFamily="18" charset="0"/>
                <a:cs typeface="Times New Roman" pitchFamily="18" charset="0"/>
              </a:rPr>
              <a:t>органы </a:t>
            </a:r>
            <a:r>
              <a:rPr lang="ru-RU" dirty="0" err="1">
                <a:solidFill>
                  <a:srgbClr val="002060"/>
                </a:solidFill>
                <a:latin typeface="Times New Roman" pitchFamily="18" charset="0"/>
                <a:cs typeface="Times New Roman" pitchFamily="18" charset="0"/>
              </a:rPr>
              <a:t>адам­ның өмірі </a:t>
            </a:r>
            <a:r>
              <a:rPr lang="ru-RU" dirty="0">
                <a:solidFill>
                  <a:srgbClr val="002060"/>
                </a:solidFill>
                <a:latin typeface="Times New Roman" pitchFamily="18" charset="0"/>
                <a:cs typeface="Times New Roman" pitchFamily="18" charset="0"/>
              </a:rPr>
              <a:t>мен </a:t>
            </a:r>
            <a:r>
              <a:rPr lang="ru-RU" dirty="0" err="1">
                <a:solidFill>
                  <a:srgbClr val="002060"/>
                </a:solidFill>
                <a:latin typeface="Times New Roman" pitchFamily="18" charset="0"/>
                <a:cs typeface="Times New Roman" pitchFamily="18" charset="0"/>
              </a:rPr>
              <a:t>денсаулығына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қоршаған ортаға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жеке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және заңды тұлғалардың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мемлекеттің заңды мүдделеріне тікелей</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төнген қатерлерді жою</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мақсатында нақты тексерілетін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субъектіге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 тағайындайтын тексеру</a:t>
            </a:r>
            <a:r>
              <a:rPr lang="ru-RU" dirty="0">
                <a:solidFill>
                  <a:srgbClr val="002060"/>
                </a:solidFill>
                <a:latin typeface="Times New Roman" pitchFamily="18" charset="0"/>
                <a:cs typeface="Times New Roman" pitchFamily="18" charset="0"/>
              </a:rPr>
              <a:t>.</a:t>
            </a:r>
          </a:p>
          <a:p>
            <a:endParaRPr lang="ru-RU" dirty="0">
              <a:solidFill>
                <a:srgbClr val="00206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3100" dirty="0" err="1">
                <a:latin typeface="Times New Roman" pitchFamily="18" charset="0"/>
                <a:cs typeface="Times New Roman" pitchFamily="18" charset="0"/>
              </a:rPr>
              <a:t>Тексерілетін</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субъектілерді</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жоспардан</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тыс</a:t>
            </a:r>
            <a:r>
              <a:rPr lang="ru-RU" sz="3100" dirty="0">
                <a:latin typeface="Times New Roman" pitchFamily="18" charset="0"/>
                <a:cs typeface="Times New Roman" pitchFamily="18" charset="0"/>
              </a:rPr>
              <a:t> </a:t>
            </a:r>
            <a:r>
              <a:rPr lang="ru-RU" sz="3100" dirty="0" err="1">
                <a:latin typeface="Times New Roman" pitchFamily="18" charset="0"/>
                <a:cs typeface="Times New Roman" pitchFamily="18" charset="0"/>
              </a:rPr>
              <a:t>тексеруге</a:t>
            </a:r>
            <a:r>
              <a:rPr lang="ru-RU" sz="3100" dirty="0"/>
              <a:t>:</a:t>
            </a:r>
            <a:br>
              <a:rPr lang="ru-RU" dirty="0"/>
            </a:br>
            <a:endParaRPr lang="ru-RU" dirty="0"/>
          </a:p>
        </p:txBody>
      </p:sp>
      <p:sp>
        <p:nvSpPr>
          <p:cNvPr id="3" name="Содержимое 2"/>
          <p:cNvSpPr>
            <a:spLocks noGrp="1"/>
          </p:cNvSpPr>
          <p:nvPr>
            <p:ph idx="1"/>
          </p:nvPr>
        </p:nvSpPr>
        <p:spPr>
          <a:xfrm>
            <a:off x="457200" y="714356"/>
            <a:ext cx="8229600" cy="5411807"/>
          </a:xfrm>
        </p:spPr>
        <p:txBody>
          <a:bodyPr>
            <a:normAutofit fontScale="55000" lnSpcReduction="20000"/>
          </a:bodyPr>
          <a:lstStyle/>
          <a:p>
            <a:r>
              <a:rPr lang="ru-RU" dirty="0">
                <a:solidFill>
                  <a:srgbClr val="002060"/>
                </a:solidFill>
                <a:latin typeface="Times New Roman" pitchFamily="18" charset="0"/>
                <a:cs typeface="Times New Roman" pitchFamily="18" charset="0"/>
              </a:rPr>
              <a:t>1) </a:t>
            </a:r>
            <a:r>
              <a:rPr lang="ru-RU" dirty="0" err="1">
                <a:solidFill>
                  <a:srgbClr val="002060"/>
                </a:solidFill>
                <a:latin typeface="Times New Roman" pitchFamily="18" charset="0"/>
                <a:cs typeface="Times New Roman" pitchFamily="18" charset="0"/>
              </a:rPr>
              <a:t>тексерудің нәтижесінде және бақылау </a:t>
            </a:r>
            <a:r>
              <a:rPr lang="ru-RU" dirty="0">
                <a:solidFill>
                  <a:srgbClr val="002060"/>
                </a:solidFill>
                <a:latin typeface="Times New Roman" pitchFamily="18" charset="0"/>
                <a:cs typeface="Times New Roman" pitchFamily="18" charset="0"/>
              </a:rPr>
              <a:t>мен </a:t>
            </a:r>
            <a:r>
              <a:rPr lang="ru-RU" dirty="0" err="1">
                <a:solidFill>
                  <a:srgbClr val="002060"/>
                </a:solidFill>
                <a:latin typeface="Times New Roman" pitchFamily="18" charset="0"/>
                <a:cs typeface="Times New Roman" pitchFamily="18" charset="0"/>
              </a:rPr>
              <a:t>қадағалаудың өзге </a:t>
            </a:r>
            <a:r>
              <a:rPr lang="ru-RU" dirty="0">
                <a:solidFill>
                  <a:srgbClr val="002060"/>
                </a:solidFill>
                <a:latin typeface="Times New Roman" pitchFamily="18" charset="0"/>
                <a:cs typeface="Times New Roman" pitchFamily="18" charset="0"/>
              </a:rPr>
              <a:t>де </a:t>
            </a:r>
            <a:r>
              <a:rPr lang="ru-RU" dirty="0" err="1">
                <a:solidFill>
                  <a:srgbClr val="002060"/>
                </a:solidFill>
                <a:latin typeface="Times New Roman" pitchFamily="18" charset="0"/>
                <a:cs typeface="Times New Roman" pitchFamily="18" charset="0"/>
              </a:rPr>
              <a:t>нысандарының нәтижелері бойынша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анықталған бұзу­шы­лық­тар­ды жою</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туралы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нұсқамалардың </a:t>
            </a:r>
            <a:r>
              <a:rPr lang="ru-RU" dirty="0">
                <a:solidFill>
                  <a:srgbClr val="002060"/>
                </a:solidFill>
                <a:latin typeface="Times New Roman" pitchFamily="18" charset="0"/>
                <a:cs typeface="Times New Roman" pitchFamily="18" charset="0"/>
              </a:rPr>
              <a:t>(</a:t>
            </a:r>
            <a:r>
              <a:rPr lang="ru-RU" dirty="0" err="1">
                <a:solidFill>
                  <a:srgbClr val="002060"/>
                </a:solidFill>
                <a:latin typeface="Times New Roman" pitchFamily="18" charset="0"/>
                <a:cs typeface="Times New Roman" pitchFamily="18" charset="0"/>
              </a:rPr>
              <a:t>қаулылардың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ұсынулардың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хабарламалардың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орындалуын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бақылау</a:t>
            </a:r>
            <a:r>
              <a:rPr lang="ru-RU" dirty="0">
                <a:solidFill>
                  <a:srgbClr val="002060"/>
                </a:solidFill>
                <a:latin typeface="Times New Roman" pitchFamily="18" charset="0"/>
                <a:cs typeface="Times New Roman" pitchFamily="18" charset="0"/>
              </a:rPr>
              <a:t>;</a:t>
            </a:r>
          </a:p>
          <a:p>
            <a:r>
              <a:rPr lang="ru-RU" dirty="0">
                <a:solidFill>
                  <a:srgbClr val="FF0000"/>
                </a:solidFill>
                <a:latin typeface="Times New Roman" pitchFamily="18" charset="0"/>
                <a:cs typeface="Times New Roman" pitchFamily="18" charset="0"/>
              </a:rPr>
              <a:t>2) </a:t>
            </a:r>
            <a:r>
              <a:rPr lang="ru-RU" dirty="0" err="1">
                <a:solidFill>
                  <a:srgbClr val="FF0000"/>
                </a:solidFill>
                <a:latin typeface="Times New Roman" pitchFamily="18" charset="0"/>
                <a:cs typeface="Times New Roman" pitchFamily="18" charset="0"/>
              </a:rPr>
              <a:t>жеке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және заңды тұлғалардан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мемлекеттік</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органдардан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Қазақстан Республикасы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Парламентінің және жергілікті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өкілді органдардың депутаттарынан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адамның өміріне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денсаулығына</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қоршаған ортаға</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жеке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және заңды тұлғалардың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мемлекеттің заңды мүдделеріне елеулі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зиян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келтірілгені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туралы</a:t>
            </a:r>
            <a:r>
              <a:rPr lang="ru-RU" dirty="0">
                <a:solidFill>
                  <a:srgbClr val="FF0000"/>
                </a:solidFill>
                <a:latin typeface="Times New Roman" pitchFamily="18" charset="0"/>
                <a:cs typeface="Times New Roman" pitchFamily="18" charset="0"/>
              </a:rPr>
              <a:t> не </a:t>
            </a:r>
            <a:r>
              <a:rPr lang="ru-RU" dirty="0" err="1">
                <a:solidFill>
                  <a:srgbClr val="FF0000"/>
                </a:solidFill>
                <a:latin typeface="Times New Roman" pitchFamily="18" charset="0"/>
                <a:cs typeface="Times New Roman" pitchFamily="18" charset="0"/>
              </a:rPr>
              <a:t>зиян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келтіру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қатері тура­лы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ақпарат </a:t>
            </a:r>
            <a:r>
              <a:rPr lang="ru-RU" dirty="0">
                <a:solidFill>
                  <a:srgbClr val="FF0000"/>
                </a:solidFill>
                <a:latin typeface="Times New Roman" pitchFamily="18" charset="0"/>
                <a:cs typeface="Times New Roman" pitchFamily="18" charset="0"/>
              </a:rPr>
              <a:t>пен </a:t>
            </a:r>
            <a:r>
              <a:rPr lang="ru-RU" dirty="0" err="1">
                <a:solidFill>
                  <a:srgbClr val="FF0000"/>
                </a:solidFill>
                <a:latin typeface="Times New Roman" pitchFamily="18" charset="0"/>
                <a:cs typeface="Times New Roman" pitchFamily="18" charset="0"/>
              </a:rPr>
              <a:t>өтініштер алу</a:t>
            </a:r>
            <a:r>
              <a:rPr lang="ru-RU" dirty="0">
                <a:solidFill>
                  <a:srgbClr val="FF0000"/>
                </a:solidFill>
                <a:latin typeface="Times New Roman" pitchFamily="18" charset="0"/>
                <a:cs typeface="Times New Roman" pitchFamily="18" charset="0"/>
              </a:rPr>
              <a:t>;</a:t>
            </a:r>
          </a:p>
          <a:p>
            <a:r>
              <a:rPr lang="ru-RU" dirty="0">
                <a:solidFill>
                  <a:srgbClr val="FF0000"/>
                </a:solidFill>
                <a:latin typeface="Times New Roman" pitchFamily="18" charset="0"/>
                <a:cs typeface="Times New Roman" pitchFamily="18" charset="0"/>
              </a:rPr>
              <a:t>3) </a:t>
            </a:r>
            <a:r>
              <a:rPr lang="ru-RU" dirty="0" err="1">
                <a:solidFill>
                  <a:srgbClr val="FF0000"/>
                </a:solidFill>
                <a:latin typeface="Times New Roman" pitchFamily="18" charset="0"/>
                <a:cs typeface="Times New Roman" pitchFamily="18" charset="0"/>
              </a:rPr>
              <a:t>тексеруді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жүзеге асыру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үшін қажетті ақпарат алу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мақсатын­да</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тексерілетін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субъектінің азаматтық-құқықтық қатынастары бол­ған үшінші тұлғағаларға қатысты жүргізілетін қарсы тексеру</a:t>
            </a:r>
            <a:r>
              <a:rPr lang="ru-RU" dirty="0">
                <a:solidFill>
                  <a:srgbClr val="FF0000"/>
                </a:solidFill>
                <a:latin typeface="Times New Roman" pitchFamily="18" charset="0"/>
                <a:cs typeface="Times New Roman" pitchFamily="18" charset="0"/>
              </a:rPr>
              <a:t>;</a:t>
            </a:r>
          </a:p>
          <a:p>
            <a:r>
              <a:rPr lang="ru-RU" dirty="0">
                <a:solidFill>
                  <a:srgbClr val="FF0000"/>
                </a:solidFill>
                <a:latin typeface="Times New Roman" pitchFamily="18" charset="0"/>
                <a:cs typeface="Times New Roman" pitchFamily="18" charset="0"/>
              </a:rPr>
              <a:t>4) </a:t>
            </a:r>
            <a:r>
              <a:rPr lang="ru-RU" dirty="0" err="1">
                <a:solidFill>
                  <a:srgbClr val="FF0000"/>
                </a:solidFill>
                <a:latin typeface="Times New Roman" pitchFamily="18" charset="0"/>
                <a:cs typeface="Times New Roman" pitchFamily="18" charset="0"/>
              </a:rPr>
              <a:t>тексерілетін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субъектінің өз қызметіне тексеру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жүргізу туралы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бастамашылық өтініші</a:t>
            </a:r>
            <a:r>
              <a:rPr lang="ru-RU" dirty="0">
                <a:solidFill>
                  <a:srgbClr val="FF0000"/>
                </a:solidFill>
                <a:latin typeface="Times New Roman" pitchFamily="18" charset="0"/>
                <a:cs typeface="Times New Roman" pitchFamily="18" charset="0"/>
              </a:rPr>
              <a:t>;</a:t>
            </a:r>
          </a:p>
          <a:p>
            <a:r>
              <a:rPr lang="ru-RU" dirty="0">
                <a:solidFill>
                  <a:srgbClr val="002060"/>
                </a:solidFill>
                <a:latin typeface="Times New Roman" pitchFamily="18" charset="0"/>
                <a:cs typeface="Times New Roman" pitchFamily="18" charset="0"/>
              </a:rPr>
              <a:t>5) </a:t>
            </a:r>
            <a:r>
              <a:rPr lang="ru-RU" dirty="0" err="1">
                <a:solidFill>
                  <a:srgbClr val="002060"/>
                </a:solidFill>
                <a:latin typeface="Times New Roman" pitchFamily="18" charset="0"/>
                <a:cs typeface="Times New Roman" pitchFamily="18" charset="0"/>
              </a:rPr>
              <a:t>егер</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тексерілетін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субъектіге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 жоспарлы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тексеру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жүргізу белгіленбеген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болса</a:t>
            </a:r>
            <a:r>
              <a:rPr lang="ru-RU" dirty="0">
                <a:solidFill>
                  <a:srgbClr val="002060"/>
                </a:solidFill>
                <a:latin typeface="Times New Roman" pitchFamily="18" charset="0"/>
                <a:cs typeface="Times New Roman" pitchFamily="18" charset="0"/>
              </a:rPr>
              <a:t>, оны </a:t>
            </a:r>
            <a:r>
              <a:rPr lang="ru-RU" dirty="0" err="1">
                <a:solidFill>
                  <a:srgbClr val="002060"/>
                </a:solidFill>
                <a:latin typeface="Times New Roman" pitchFamily="18" charset="0"/>
                <a:cs typeface="Times New Roman" pitchFamily="18" charset="0"/>
              </a:rPr>
              <a:t>қайта ұйымдастыру және атауын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өзгерту</a:t>
            </a:r>
            <a:r>
              <a:rPr lang="ru-RU" dirty="0">
                <a:solidFill>
                  <a:srgbClr val="002060"/>
                </a:solidFill>
                <a:latin typeface="Times New Roman" pitchFamily="18" charset="0"/>
                <a:cs typeface="Times New Roman" pitchFamily="18" charset="0"/>
              </a:rPr>
              <a:t>;</a:t>
            </a:r>
          </a:p>
          <a:p>
            <a:r>
              <a:rPr lang="ru-RU" dirty="0">
                <a:solidFill>
                  <a:srgbClr val="002060"/>
                </a:solidFill>
                <a:latin typeface="Times New Roman" pitchFamily="18" charset="0"/>
                <a:cs typeface="Times New Roman" pitchFamily="18" charset="0"/>
              </a:rPr>
              <a:t>6) </a:t>
            </a:r>
            <a:r>
              <a:rPr lang="ru-RU" dirty="0" err="1">
                <a:solidFill>
                  <a:srgbClr val="002060"/>
                </a:solidFill>
                <a:latin typeface="Times New Roman" pitchFamily="18" charset="0"/>
                <a:cs typeface="Times New Roman" pitchFamily="18" charset="0"/>
              </a:rPr>
              <a:t>тексерілетін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субъектінің бастапқы тексеруге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келіспейтіні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туралы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өтінішіне байланысты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қайталама тексеру</a:t>
            </a:r>
            <a:r>
              <a:rPr lang="ru-RU" dirty="0">
                <a:solidFill>
                  <a:srgbClr val="002060"/>
                </a:solidFill>
                <a:latin typeface="Times New Roman" pitchFamily="18" charset="0"/>
                <a:cs typeface="Times New Roman" pitchFamily="18" charset="0"/>
              </a:rPr>
              <a:t>;</a:t>
            </a:r>
          </a:p>
          <a:p>
            <a:r>
              <a:rPr lang="ru-RU" dirty="0">
                <a:solidFill>
                  <a:srgbClr val="FF0000"/>
                </a:solidFill>
                <a:latin typeface="Times New Roman" pitchFamily="18" charset="0"/>
                <a:cs typeface="Times New Roman" pitchFamily="18" charset="0"/>
              </a:rPr>
              <a:t>7) </a:t>
            </a:r>
            <a:r>
              <a:rPr lang="ru-RU" dirty="0" err="1">
                <a:solidFill>
                  <a:srgbClr val="FF0000"/>
                </a:solidFill>
                <a:latin typeface="Times New Roman" pitchFamily="18" charset="0"/>
                <a:cs typeface="Times New Roman" pitchFamily="18" charset="0"/>
              </a:rPr>
              <a:t>Қазақстан Республикасының Қылмыстық іс</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жүргізу кодексінде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көзделген негіздер</a:t>
            </a:r>
            <a:r>
              <a:rPr lang="ru-RU" dirty="0">
                <a:solidFill>
                  <a:srgbClr val="FF0000"/>
                </a:solidFill>
                <a:latin typeface="Times New Roman" pitchFamily="18" charset="0"/>
                <a:cs typeface="Times New Roman" pitchFamily="18" charset="0"/>
              </a:rPr>
              <a:t>;</a:t>
            </a:r>
          </a:p>
          <a:p>
            <a:r>
              <a:rPr lang="ru-RU" dirty="0">
                <a:solidFill>
                  <a:srgbClr val="FF0000"/>
                </a:solidFill>
                <a:latin typeface="Times New Roman" pitchFamily="18" charset="0"/>
                <a:cs typeface="Times New Roman" pitchFamily="18" charset="0"/>
              </a:rPr>
              <a:t>8) </a:t>
            </a:r>
            <a:r>
              <a:rPr lang="ru-RU" dirty="0" err="1">
                <a:solidFill>
                  <a:srgbClr val="FF0000"/>
                </a:solidFill>
                <a:latin typeface="Times New Roman" pitchFamily="18" charset="0"/>
                <a:cs typeface="Times New Roman" pitchFamily="18" charset="0"/>
              </a:rPr>
              <a:t>салық төлеушілердің өтініштері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Қазақстан Республикасы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Салық кодексінің </a:t>
            </a:r>
            <a:r>
              <a:rPr lang="ru-RU" dirty="0">
                <a:solidFill>
                  <a:srgbClr val="FF0000"/>
                </a:solidFill>
                <a:latin typeface="Times New Roman" pitchFamily="18" charset="0"/>
                <a:cs typeface="Times New Roman" pitchFamily="18" charset="0"/>
              </a:rPr>
              <a:t>627-бабында </a:t>
            </a:r>
            <a:r>
              <a:rPr lang="ru-RU" dirty="0" err="1">
                <a:solidFill>
                  <a:srgbClr val="FF0000"/>
                </a:solidFill>
                <a:latin typeface="Times New Roman" pitchFamily="18" charset="0"/>
                <a:cs typeface="Times New Roman" pitchFamily="18" charset="0"/>
              </a:rPr>
              <a:t>айқындалған мәліметтер </a:t>
            </a:r>
            <a:r>
              <a:rPr lang="ru-RU" dirty="0">
                <a:solidFill>
                  <a:srgbClr val="FF0000"/>
                </a:solidFill>
                <a:latin typeface="Times New Roman" pitchFamily="18" charset="0"/>
                <a:cs typeface="Times New Roman" pitchFamily="18" charset="0"/>
              </a:rPr>
              <a:t>мен </a:t>
            </a:r>
            <a:r>
              <a:rPr lang="ru-RU" dirty="0" err="1">
                <a:solidFill>
                  <a:srgbClr val="FF0000"/>
                </a:solidFill>
                <a:latin typeface="Times New Roman" pitchFamily="18" charset="0"/>
                <a:cs typeface="Times New Roman" pitchFamily="18" charset="0"/>
              </a:rPr>
              <a:t>мәселелер негіз</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болып</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табылады</a:t>
            </a:r>
            <a:r>
              <a:rPr lang="ru-RU" dirty="0">
                <a:solidFill>
                  <a:srgbClr val="FF0000"/>
                </a:solidFill>
                <a:latin typeface="Times New Roman" pitchFamily="18" charset="0"/>
                <a:cs typeface="Times New Roman" pitchFamily="18"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96842"/>
          </a:xfrm>
        </p:spPr>
        <p:txBody>
          <a:bodyPr>
            <a:normAutofit fontScale="90000"/>
          </a:bodyPr>
          <a:lstStyle/>
          <a:p>
            <a:endParaRPr lang="ru-RU" dirty="0"/>
          </a:p>
        </p:txBody>
      </p:sp>
      <p:sp>
        <p:nvSpPr>
          <p:cNvPr id="3" name="Содержимое 2"/>
          <p:cNvSpPr>
            <a:spLocks noGrp="1"/>
          </p:cNvSpPr>
          <p:nvPr>
            <p:ph idx="1"/>
          </p:nvPr>
        </p:nvSpPr>
        <p:spPr>
          <a:xfrm>
            <a:off x="457200" y="714356"/>
            <a:ext cx="8229600" cy="5411807"/>
          </a:xfrm>
        </p:spPr>
        <p:txBody>
          <a:bodyPr>
            <a:normAutofit fontScale="32500" lnSpcReduction="20000"/>
          </a:bodyPr>
          <a:lstStyle/>
          <a:p>
            <a:r>
              <a:rPr lang="ru-RU" sz="5000" dirty="0">
                <a:latin typeface="Times New Roman" pitchFamily="18" charset="0"/>
                <a:cs typeface="Times New Roman" pitchFamily="18" charset="0"/>
              </a:rPr>
              <a:t>8. </a:t>
            </a:r>
            <a:r>
              <a:rPr lang="ru-RU" sz="5000" dirty="0" err="1">
                <a:latin typeface="Times New Roman" pitchFamily="18" charset="0"/>
                <a:cs typeface="Times New Roman" pitchFamily="18" charset="0"/>
              </a:rPr>
              <a:t>Жоспардан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тыс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тексерулер</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иесі</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көрсетілмеген өтініштер бол­ған жағдайларда жүргізілмейді.</a:t>
            </a:r>
            <a:endParaRPr lang="ru-RU" sz="5000" dirty="0">
              <a:latin typeface="Times New Roman" pitchFamily="18" charset="0"/>
              <a:cs typeface="Times New Roman" pitchFamily="18" charset="0"/>
            </a:endParaRPr>
          </a:p>
          <a:p>
            <a:r>
              <a:rPr lang="ru-RU" sz="5000" dirty="0">
                <a:solidFill>
                  <a:srgbClr val="FF0000"/>
                </a:solidFill>
                <a:latin typeface="Times New Roman" pitchFamily="18" charset="0"/>
                <a:cs typeface="Times New Roman" pitchFamily="18" charset="0"/>
              </a:rPr>
              <a:t>9. </a:t>
            </a:r>
            <a:r>
              <a:rPr lang="ru-RU" sz="5000" dirty="0" err="1">
                <a:solidFill>
                  <a:srgbClr val="FF0000"/>
                </a:solidFill>
                <a:latin typeface="Times New Roman" pitchFamily="18" charset="0"/>
                <a:cs typeface="Times New Roman" pitchFamily="18" charset="0"/>
              </a:rPr>
              <a:t>Жоспардан</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тыс</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тексерулерге</a:t>
            </a:r>
            <a:r>
              <a:rPr lang="ru-RU" sz="5000" dirty="0">
                <a:solidFill>
                  <a:srgbClr val="FF0000"/>
                </a:solidFill>
                <a:latin typeface="Times New Roman" pitchFamily="18" charset="0"/>
                <a:cs typeface="Times New Roman" pitchFamily="18" charset="0"/>
              </a:rPr>
              <a:t> осы </a:t>
            </a:r>
            <a:r>
              <a:rPr lang="ru-RU" sz="5000" dirty="0" err="1">
                <a:solidFill>
                  <a:srgbClr val="FF0000"/>
                </a:solidFill>
                <a:latin typeface="Times New Roman" pitchFamily="18" charset="0"/>
                <a:cs typeface="Times New Roman" pitchFamily="18" charset="0"/>
              </a:rPr>
              <a:t>жоспардан</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тыс</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тексеруді</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жүргізу үшін негіз</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болған фактілер</a:t>
            </a:r>
            <a:r>
              <a:rPr lang="ru-RU" sz="5000" dirty="0">
                <a:solidFill>
                  <a:srgbClr val="FF0000"/>
                </a:solidFill>
                <a:latin typeface="Times New Roman" pitchFamily="18" charset="0"/>
                <a:cs typeface="Times New Roman" pitchFamily="18" charset="0"/>
              </a:rPr>
              <a:t> мен </a:t>
            </a:r>
            <a:r>
              <a:rPr lang="ru-RU" sz="5000" dirty="0" err="1">
                <a:solidFill>
                  <a:srgbClr val="FF0000"/>
                </a:solidFill>
                <a:latin typeface="Times New Roman" pitchFamily="18" charset="0"/>
                <a:cs typeface="Times New Roman" pitchFamily="18" charset="0"/>
              </a:rPr>
              <a:t>мән-жайлар жатады</a:t>
            </a:r>
            <a:r>
              <a:rPr lang="ru-RU" sz="5000" dirty="0">
                <a:solidFill>
                  <a:srgbClr val="FF0000"/>
                </a:solidFill>
                <a:latin typeface="Times New Roman" pitchFamily="18" charset="0"/>
                <a:cs typeface="Times New Roman" pitchFamily="18" charset="0"/>
              </a:rPr>
              <a:t>.</a:t>
            </a:r>
          </a:p>
          <a:p>
            <a:r>
              <a:rPr lang="ru-RU" sz="5000" dirty="0">
                <a:solidFill>
                  <a:srgbClr val="FF0000"/>
                </a:solidFill>
                <a:latin typeface="Times New Roman" pitchFamily="18" charset="0"/>
                <a:cs typeface="Times New Roman" pitchFamily="18" charset="0"/>
              </a:rPr>
              <a:t>10. Эпидемия, </a:t>
            </a:r>
            <a:r>
              <a:rPr lang="ru-RU" sz="5000" dirty="0" err="1">
                <a:solidFill>
                  <a:srgbClr val="FF0000"/>
                </a:solidFill>
                <a:latin typeface="Times New Roman" pitchFamily="18" charset="0"/>
                <a:cs typeface="Times New Roman" pitchFamily="18" charset="0"/>
              </a:rPr>
              <a:t>карантиндік</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объектілер</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және </a:t>
            </a:r>
            <a:r>
              <a:rPr lang="ru-RU" sz="5000" dirty="0">
                <a:solidFill>
                  <a:srgbClr val="FF0000"/>
                </a:solidFill>
                <a:latin typeface="Times New Roman" pitchFamily="18" charset="0"/>
                <a:cs typeface="Times New Roman" pitchFamily="18" charset="0"/>
              </a:rPr>
              <a:t>аса </a:t>
            </a:r>
            <a:r>
              <a:rPr lang="ru-RU" sz="5000" dirty="0" err="1">
                <a:solidFill>
                  <a:srgbClr val="FF0000"/>
                </a:solidFill>
                <a:latin typeface="Times New Roman" pitchFamily="18" charset="0"/>
                <a:cs typeface="Times New Roman" pitchFamily="18" charset="0"/>
              </a:rPr>
              <a:t>қауіпті зиянды</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организмдер</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ошақтары</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инфекциялық</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паразиттік</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аурулардың таралуы</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уланулар</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радиациялық авариялар</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туындаған немесе</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олардың туындау</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қатері төнген жағдайларда объектілерге</a:t>
            </a:r>
            <a:r>
              <a:rPr lang="ru-RU" sz="5000" dirty="0">
                <a:solidFill>
                  <a:srgbClr val="FF000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жоспардан</a:t>
            </a:r>
            <a:r>
              <a:rPr lang="ru-RU" sz="5000" dirty="0">
                <a:solidFill>
                  <a:srgbClr val="00B0F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тыс</a:t>
            </a:r>
            <a:r>
              <a:rPr lang="ru-RU" sz="5000" dirty="0">
                <a:solidFill>
                  <a:srgbClr val="00B0F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тексеру</a:t>
            </a:r>
            <a:r>
              <a:rPr lang="ru-RU" sz="5000" dirty="0">
                <a:solidFill>
                  <a:srgbClr val="00B0F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алдын</a:t>
            </a:r>
            <a:r>
              <a:rPr lang="ru-RU" sz="5000" dirty="0">
                <a:solidFill>
                  <a:srgbClr val="00B0F0"/>
                </a:solidFill>
                <a:latin typeface="Times New Roman" pitchFamily="18" charset="0"/>
                <a:cs typeface="Times New Roman" pitchFamily="18" charset="0"/>
              </a:rPr>
              <a:t> ала </a:t>
            </a:r>
            <a:r>
              <a:rPr lang="ru-RU" sz="5000" dirty="0" err="1">
                <a:solidFill>
                  <a:srgbClr val="00B0F0"/>
                </a:solidFill>
                <a:latin typeface="Times New Roman" pitchFamily="18" charset="0"/>
                <a:cs typeface="Times New Roman" pitchFamily="18" charset="0"/>
              </a:rPr>
              <a:t>хабардар</a:t>
            </a:r>
            <a:r>
              <a:rPr lang="ru-RU" sz="5000" dirty="0">
                <a:solidFill>
                  <a:srgbClr val="00B0F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етпестен</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және </a:t>
            </a:r>
            <a:r>
              <a:rPr lang="ru-RU" sz="5000" dirty="0" err="1">
                <a:solidFill>
                  <a:srgbClr val="0070C0"/>
                </a:solidFill>
                <a:latin typeface="Times New Roman" pitchFamily="18" charset="0"/>
                <a:cs typeface="Times New Roman" pitchFamily="18" charset="0"/>
              </a:rPr>
              <a:t>тексеруді</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тағайындау туралы</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актіні</a:t>
            </a:r>
            <a:r>
              <a:rPr lang="ru-RU" sz="5000" dirty="0">
                <a:solidFill>
                  <a:srgbClr val="FF000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тіркеместен</a:t>
            </a:r>
            <a:r>
              <a:rPr lang="ru-RU" sz="5000" dirty="0">
                <a:solidFill>
                  <a:srgbClr val="FF0000"/>
                </a:solidFill>
                <a:latin typeface="Times New Roman" pitchFamily="18" charset="0"/>
                <a:cs typeface="Times New Roman" pitchFamily="18" charset="0"/>
              </a:rPr>
              <a:t>, оны </a:t>
            </a:r>
            <a:r>
              <a:rPr lang="ru-RU" sz="5000" dirty="0" err="1">
                <a:solidFill>
                  <a:srgbClr val="FF0000"/>
                </a:solidFill>
                <a:latin typeface="Times New Roman" pitchFamily="18" charset="0"/>
                <a:cs typeface="Times New Roman" pitchFamily="18" charset="0"/>
              </a:rPr>
              <a:t>кейіннен</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құқықтық </a:t>
            </a:r>
            <a:r>
              <a:rPr lang="ru-RU" sz="5000" dirty="0">
                <a:solidFill>
                  <a:srgbClr val="FF0000"/>
                </a:solidFill>
                <a:latin typeface="Times New Roman" pitchFamily="18" charset="0"/>
                <a:cs typeface="Times New Roman" pitchFamily="18" charset="0"/>
              </a:rPr>
              <a:t>статистика </a:t>
            </a:r>
            <a:r>
              <a:rPr lang="ru-RU" sz="5000" dirty="0" err="1">
                <a:solidFill>
                  <a:srgbClr val="FF0000"/>
                </a:solidFill>
                <a:latin typeface="Times New Roman" pitchFamily="18" charset="0"/>
                <a:cs typeface="Times New Roman" pitchFamily="18" charset="0"/>
              </a:rPr>
              <a:t>және арнайы</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есепке</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алу</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жөніндегі уәкілетті органға </a:t>
            </a:r>
            <a:r>
              <a:rPr lang="ru-RU" sz="5000" dirty="0" err="1">
                <a:solidFill>
                  <a:srgbClr val="00B0F0"/>
                </a:solidFill>
                <a:latin typeface="Times New Roman" pitchFamily="18" charset="0"/>
                <a:cs typeface="Times New Roman" pitchFamily="18" charset="0"/>
              </a:rPr>
              <a:t>келесі</a:t>
            </a:r>
            <a:r>
              <a:rPr lang="ru-RU" sz="5000" dirty="0">
                <a:solidFill>
                  <a:srgbClr val="00B0F0"/>
                </a:solidFill>
                <a:latin typeface="Times New Roman" pitchFamily="18" charset="0"/>
                <a:cs typeface="Times New Roman" pitchFamily="18" charset="0"/>
              </a:rPr>
              <a:t> </a:t>
            </a:r>
            <a:r>
              <a:rPr lang="ru-RU" sz="5000" dirty="0" err="1">
                <a:solidFill>
                  <a:srgbClr val="00B0F0"/>
                </a:solidFill>
                <a:latin typeface="Times New Roman" pitchFamily="18" charset="0"/>
                <a:cs typeface="Times New Roman" pitchFamily="18" charset="0"/>
              </a:rPr>
              <a:t>жұмыс күні </a:t>
            </a:r>
            <a:r>
              <a:rPr lang="ru-RU" sz="5000" dirty="0" err="1">
                <a:solidFill>
                  <a:srgbClr val="FF0000"/>
                </a:solidFill>
                <a:latin typeface="Times New Roman" pitchFamily="18" charset="0"/>
                <a:cs typeface="Times New Roman" pitchFamily="18" charset="0"/>
              </a:rPr>
              <a:t>ішінде</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табыс</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ете</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отырып</a:t>
            </a:r>
            <a:r>
              <a:rPr lang="ru-RU" sz="5000" dirty="0">
                <a:solidFill>
                  <a:srgbClr val="FF0000"/>
                </a:solidFill>
                <a:latin typeface="Times New Roman" pitchFamily="18" charset="0"/>
                <a:cs typeface="Times New Roman" pitchFamily="18" charset="0"/>
              </a:rPr>
              <a:t> </a:t>
            </a:r>
            <a:r>
              <a:rPr lang="ru-RU" sz="5000" dirty="0" err="1">
                <a:solidFill>
                  <a:srgbClr val="FF0000"/>
                </a:solidFill>
                <a:latin typeface="Times New Roman" pitchFamily="18" charset="0"/>
                <a:cs typeface="Times New Roman" pitchFamily="18" charset="0"/>
              </a:rPr>
              <a:t>жүргізіледі</a:t>
            </a:r>
            <a:r>
              <a:rPr lang="ru-RU" sz="5000" dirty="0">
                <a:solidFill>
                  <a:srgbClr val="FF0000"/>
                </a:solidFill>
                <a:latin typeface="Times New Roman" pitchFamily="18" charset="0"/>
                <a:cs typeface="Times New Roman" pitchFamily="18" charset="0"/>
              </a:rPr>
              <a:t>.</a:t>
            </a:r>
          </a:p>
          <a:p>
            <a:r>
              <a:rPr lang="ru-RU" sz="5000" dirty="0">
                <a:latin typeface="Times New Roman" pitchFamily="18" charset="0"/>
                <a:cs typeface="Times New Roman" pitchFamily="18" charset="0"/>
              </a:rPr>
              <a:t>11. </a:t>
            </a:r>
            <a:r>
              <a:rPr lang="ru-RU" sz="5000" dirty="0" err="1">
                <a:latin typeface="Times New Roman" pitchFamily="18" charset="0"/>
                <a:cs typeface="Times New Roman" pitchFamily="18" charset="0"/>
              </a:rPr>
              <a:t>Бақылау және қадағалау органдары</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және құқықтық </a:t>
            </a:r>
            <a:r>
              <a:rPr lang="ru-RU" sz="5000" dirty="0">
                <a:latin typeface="Times New Roman" pitchFamily="18" charset="0"/>
                <a:cs typeface="Times New Roman" pitchFamily="18" charset="0"/>
              </a:rPr>
              <a:t>статистика </a:t>
            </a:r>
            <a:r>
              <a:rPr lang="ru-RU" sz="5000" dirty="0" err="1">
                <a:latin typeface="Times New Roman" pitchFamily="18" charset="0"/>
                <a:cs typeface="Times New Roman" pitchFamily="18" charset="0"/>
              </a:rPr>
              <a:t>және арнайы</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есепке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алу</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жөніндегі уәкілетті </a:t>
            </a:r>
            <a:r>
              <a:rPr lang="ru-RU" sz="5000" dirty="0">
                <a:latin typeface="Times New Roman" pitchFamily="18" charset="0"/>
                <a:cs typeface="Times New Roman" pitchFamily="18" charset="0"/>
              </a:rPr>
              <a:t>орган </a:t>
            </a:r>
            <a:r>
              <a:rPr lang="ru-RU" sz="5000" dirty="0" err="1">
                <a:latin typeface="Times New Roman" pitchFamily="18" charset="0"/>
                <a:cs typeface="Times New Roman" pitchFamily="18" charset="0"/>
              </a:rPr>
              <a:t>орналасқан жерден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шалғайда тұрған объектілерде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немесе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субъектілерде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жоспардан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тыс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тексеру</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жүргізу үшін негіздер</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анықталған жағдайда</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жоспардан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тыс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тексеру</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алдын</a:t>
            </a:r>
            <a:r>
              <a:rPr lang="ru-RU" sz="5000" dirty="0">
                <a:latin typeface="Times New Roman" pitchFamily="18" charset="0"/>
                <a:cs typeface="Times New Roman" pitchFamily="18" charset="0"/>
              </a:rPr>
              <a:t> ала </a:t>
            </a:r>
            <a:r>
              <a:rPr lang="ru-RU" sz="5000" dirty="0" err="1">
                <a:latin typeface="Times New Roman" pitchFamily="18" charset="0"/>
                <a:cs typeface="Times New Roman" pitchFamily="18" charset="0"/>
              </a:rPr>
              <a:t>хабардар</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етпестен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және тексеруді</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тағайындау туралы</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актіні</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тіркеместен</a:t>
            </a:r>
            <a:r>
              <a:rPr lang="ru-RU" sz="5000" dirty="0">
                <a:latin typeface="Times New Roman" pitchFamily="18" charset="0"/>
                <a:cs typeface="Times New Roman" pitchFamily="18" charset="0"/>
              </a:rPr>
              <a:t>, оны </a:t>
            </a:r>
            <a:r>
              <a:rPr lang="ru-RU" sz="5000" dirty="0" err="1">
                <a:latin typeface="Times New Roman" pitchFamily="18" charset="0"/>
                <a:cs typeface="Times New Roman" pitchFamily="18" charset="0"/>
              </a:rPr>
              <a:t>кейіннен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құқықтық </a:t>
            </a:r>
            <a:r>
              <a:rPr lang="ru-RU" sz="5000" dirty="0">
                <a:latin typeface="Times New Roman" pitchFamily="18" charset="0"/>
                <a:cs typeface="Times New Roman" pitchFamily="18" charset="0"/>
              </a:rPr>
              <a:t>статистика </a:t>
            </a:r>
            <a:r>
              <a:rPr lang="ru-RU" sz="5000" dirty="0" err="1">
                <a:latin typeface="Times New Roman" pitchFamily="18" charset="0"/>
                <a:cs typeface="Times New Roman" pitchFamily="18" charset="0"/>
              </a:rPr>
              <a:t>және арнайы</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есепке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алу</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жөніндегі уәкілетті органға келесі</a:t>
            </a:r>
            <a:r>
              <a:rPr lang="ru-RU" sz="5000" dirty="0">
                <a:latin typeface="Times New Roman" pitchFamily="18" charset="0"/>
                <a:cs typeface="Times New Roman" pitchFamily="18" charset="0"/>
              </a:rPr>
              <a:t> бес </a:t>
            </a:r>
            <a:r>
              <a:rPr lang="ru-RU" sz="5000" dirty="0" err="1">
                <a:latin typeface="Times New Roman" pitchFamily="18" charset="0"/>
                <a:cs typeface="Times New Roman" pitchFamily="18" charset="0"/>
              </a:rPr>
              <a:t>жұмыс күні ішінде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табыс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ете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отырып</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жүзеге асырылады</a:t>
            </a:r>
            <a:r>
              <a:rPr lang="ru-RU" sz="5000" dirty="0">
                <a:latin typeface="Times New Roman" pitchFamily="18" charset="0"/>
                <a:cs typeface="Times New Roman" pitchFamily="18" charset="0"/>
              </a:rPr>
              <a:t>.</a:t>
            </a:r>
          </a:p>
          <a:p>
            <a:r>
              <a:rPr lang="ru-RU" sz="5000" dirty="0">
                <a:latin typeface="Times New Roman" pitchFamily="18" charset="0"/>
                <a:cs typeface="Times New Roman" pitchFamily="18" charset="0"/>
              </a:rPr>
              <a:t>12. </a:t>
            </a:r>
            <a:r>
              <a:rPr lang="ru-RU" sz="5000" dirty="0" err="1">
                <a:latin typeface="Times New Roman" pitchFamily="18" charset="0"/>
                <a:cs typeface="Times New Roman" pitchFamily="18" charset="0"/>
              </a:rPr>
              <a:t>Жоспарлы</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және жоспардан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тыс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тексерулер</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жүргізу үшін санамаланған негіздер</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мемлекеттік</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органдардың, заңды тұлға­лар­дың құрылымдық бөлімшелеріне, </a:t>
            </a:r>
            <a:r>
              <a:rPr lang="ru-RU" sz="5000" dirty="0">
                <a:latin typeface="Times New Roman" pitchFamily="18" charset="0"/>
                <a:cs typeface="Times New Roman" pitchFamily="18" charset="0"/>
              </a:rPr>
              <a:t>резидент </a:t>
            </a:r>
            <a:r>
              <a:rPr lang="ru-RU" sz="5000" dirty="0" err="1">
                <a:latin typeface="Times New Roman" pitchFamily="18" charset="0"/>
                <a:cs typeface="Times New Roman" pitchFamily="18" charset="0"/>
              </a:rPr>
              <a:t>емес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заңды тұлға­лар­дың құрылымдық бөлімшелеріне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қызметін әділет органдарында</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тір­келмей</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жүзеге асыратын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резидент</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емес</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заңды тұлғаларға қа­тысты қолданылады</a:t>
            </a:r>
            <a:r>
              <a:rPr lang="ru-RU" sz="5000" dirty="0">
                <a:latin typeface="Times New Roman" pitchFamily="18" charset="0"/>
                <a:cs typeface="Times New Roman" pitchFamily="18" charset="0"/>
              </a:rPr>
              <a:t>.</a:t>
            </a:r>
          </a:p>
          <a:p>
            <a:r>
              <a:rPr lang="ru-RU" sz="5000" dirty="0">
                <a:latin typeface="Times New Roman" pitchFamily="18" charset="0"/>
                <a:cs typeface="Times New Roman" pitchFamily="18" charset="0"/>
              </a:rPr>
              <a:t>13. </a:t>
            </a:r>
            <a:r>
              <a:rPr lang="ru-RU" sz="5000" dirty="0" err="1">
                <a:latin typeface="Times New Roman" pitchFamily="18" charset="0"/>
                <a:cs typeface="Times New Roman" pitchFamily="18" charset="0"/>
              </a:rPr>
              <a:t>Қазақстан Республикасының Салық кодексінде</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көзделген тексерулерді</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қоспағанда, </a:t>
            </a:r>
            <a:r>
              <a:rPr lang="ru-RU" sz="5000" dirty="0">
                <a:latin typeface="Times New Roman" pitchFamily="18" charset="0"/>
                <a:cs typeface="Times New Roman" pitchFamily="18" charset="0"/>
              </a:rPr>
              <a:t>осы </a:t>
            </a:r>
            <a:r>
              <a:rPr lang="ru-RU" sz="5000" dirty="0" err="1">
                <a:latin typeface="Times New Roman" pitchFamily="18" charset="0"/>
                <a:cs typeface="Times New Roman" pitchFamily="18" charset="0"/>
              </a:rPr>
              <a:t>Заңда белгіленбеген</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өзге </a:t>
            </a:r>
            <a:r>
              <a:rPr lang="ru-RU" sz="5000" dirty="0">
                <a:latin typeface="Times New Roman" pitchFamily="18" charset="0"/>
                <a:cs typeface="Times New Roman" pitchFamily="18" charset="0"/>
              </a:rPr>
              <a:t>де </a:t>
            </a:r>
            <a:r>
              <a:rPr lang="ru-RU" sz="5000" dirty="0" err="1">
                <a:latin typeface="Times New Roman" pitchFamily="18" charset="0"/>
                <a:cs typeface="Times New Roman" pitchFamily="18" charset="0"/>
              </a:rPr>
              <a:t>тексеру</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түрлерін жүргізуге тыйым</a:t>
            </a:r>
            <a:r>
              <a:rPr lang="ru-RU" sz="5000" dirty="0">
                <a:latin typeface="Times New Roman" pitchFamily="18" charset="0"/>
                <a:cs typeface="Times New Roman" pitchFamily="18" charset="0"/>
              </a:rPr>
              <a:t> </a:t>
            </a:r>
            <a:r>
              <a:rPr lang="ru-RU" sz="5000" dirty="0" err="1">
                <a:latin typeface="Times New Roman" pitchFamily="18" charset="0"/>
                <a:cs typeface="Times New Roman" pitchFamily="18" charset="0"/>
              </a:rPr>
              <a:t>салынады</a:t>
            </a:r>
            <a:r>
              <a:rPr lang="ru-RU" sz="5000" dirty="0">
                <a:latin typeface="Times New Roman" pitchFamily="18" charset="0"/>
                <a:cs typeface="Times New Roman" pitchFamily="18" charset="0"/>
              </a:rPr>
              <a:t>. </a:t>
            </a:r>
          </a:p>
          <a:p>
            <a:endParaRPr lang="ru-RU" sz="5000" dirty="0">
              <a:latin typeface="Times New Roman" pitchFamily="18" charset="0"/>
              <a:cs typeface="Times New Roman"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r>
              <a:rPr lang="ru-RU" dirty="0" err="1">
                <a:solidFill>
                  <a:srgbClr val="FF0000"/>
                </a:solidFill>
                <a:latin typeface="Times New Roman" pitchFamily="18" charset="0"/>
                <a:cs typeface="Times New Roman" pitchFamily="18" charset="0"/>
              </a:rPr>
              <a:t>Тексерулерді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тағайындау туралы</a:t>
            </a:r>
            <a:r>
              <a:rPr lang="ru-RU" dirty="0">
                <a:solidFill>
                  <a:srgbClr val="FF0000"/>
                </a:solidFill>
                <a:latin typeface="Times New Roman" pitchFamily="18" charset="0"/>
                <a:cs typeface="Times New Roman" pitchFamily="18" charset="0"/>
              </a:rPr>
              <a:t> акт</a:t>
            </a:r>
            <a:br>
              <a:rPr lang="ru-RU" dirty="0"/>
            </a:br>
            <a:endParaRPr lang="ru-RU" dirty="0"/>
          </a:p>
        </p:txBody>
      </p:sp>
      <p:sp>
        <p:nvSpPr>
          <p:cNvPr id="3" name="Содержимое 2"/>
          <p:cNvSpPr>
            <a:spLocks noGrp="1"/>
          </p:cNvSpPr>
          <p:nvPr>
            <p:ph idx="1"/>
          </p:nvPr>
        </p:nvSpPr>
        <p:spPr>
          <a:xfrm>
            <a:off x="457200" y="928670"/>
            <a:ext cx="8229600" cy="5197493"/>
          </a:xfrm>
        </p:spPr>
        <p:txBody>
          <a:bodyPr>
            <a:noAutofit/>
          </a:bodyPr>
          <a:lstStyle/>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мемлекеттік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органның 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актісі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негізінде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жүргізіледі.</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актіде</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актінің нөмірі </a:t>
            </a:r>
            <a:r>
              <a:rPr lang="ru-RU" sz="1600" dirty="0">
                <a:latin typeface="Times New Roman" pitchFamily="18" charset="0"/>
                <a:cs typeface="Times New Roman" pitchFamily="18" charset="0"/>
              </a:rPr>
              <a:t>мен </a:t>
            </a:r>
            <a:r>
              <a:rPr lang="ru-RU" sz="1600" dirty="0" err="1">
                <a:latin typeface="Times New Roman" pitchFamily="18" charset="0"/>
                <a:cs typeface="Times New Roman" pitchFamily="18" charset="0"/>
              </a:rPr>
              <a:t>күні</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мемлекеттік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органның атауы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3)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жүргізуге уәкілетті адамның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адамдардың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әкесінің 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лауазымы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4) </a:t>
            </a:r>
            <a:r>
              <a:rPr lang="ru-RU" sz="1600" dirty="0" err="1">
                <a:latin typeface="Times New Roman" pitchFamily="18" charset="0"/>
                <a:cs typeface="Times New Roman" pitchFamily="18" charset="0"/>
              </a:rPr>
              <a:t>тексерулер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 үшін тартылатын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мамандар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консультанттар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сарапшылар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мәлімет</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5)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субъектінің атауы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өзіне қатысты 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тағайындалған жеке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тұлғаның тегі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әкесінің 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оның орналасқан жері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сәйкестендіру нөмірі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аумағының учаскесі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көрсетіледі</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Заңды тұлғаның филиалын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өкілдігін тексерген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жағдайда 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оның атауы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орналасқан жері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көрсетіледі.</a:t>
            </a:r>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6) </a:t>
            </a:r>
            <a:r>
              <a:rPr lang="ru-RU" sz="1600" dirty="0" err="1">
                <a:latin typeface="Times New Roman" pitchFamily="18" charset="0"/>
                <a:cs typeface="Times New Roman" pitchFamily="18" charset="0"/>
              </a:rPr>
              <a:t>тағайындалған тексерудің нысанасы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7)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жүргізудің мерзімі</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8)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жүргізудің құқықтық негіздері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оның ішінде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міндетті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талаптары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жататын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нормативтік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құқықтық актілер</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9)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кезең</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10) </a:t>
            </a:r>
            <a:r>
              <a:rPr lang="ru-RU" sz="1600" dirty="0" err="1">
                <a:latin typeface="Times New Roman" pitchFamily="18" charset="0"/>
                <a:cs typeface="Times New Roman" pitchFamily="18" charset="0"/>
              </a:rPr>
              <a:t>Заңның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көзделген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субъектінің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құқықтары</a:t>
            </a:r>
            <a:r>
              <a:rPr lang="ru-RU" sz="1600" dirty="0">
                <a:latin typeface="Times New Roman" pitchFamily="18" charset="0"/>
                <a:cs typeface="Times New Roman" pitchFamily="18" charset="0"/>
              </a:rPr>
              <a:t> мен </a:t>
            </a:r>
            <a:r>
              <a:rPr lang="ru-RU" sz="1600" dirty="0" err="1">
                <a:latin typeface="Times New Roman" pitchFamily="18" charset="0"/>
                <a:cs typeface="Times New Roman" pitchFamily="18" charset="0"/>
              </a:rPr>
              <a:t>міндеттері</a:t>
            </a:r>
            <a:r>
              <a:rPr lang="ru-RU" sz="1600" dirty="0">
                <a:latin typeface="Times New Roman" pitchFamily="18" charset="0"/>
                <a:cs typeface="Times New Roman" pitchFamily="18" charset="0"/>
              </a:rPr>
              <a:t>; </a:t>
            </a:r>
          </a:p>
          <a:p>
            <a:r>
              <a:rPr lang="ru-RU" sz="1600" dirty="0">
                <a:latin typeface="Times New Roman" pitchFamily="18" charset="0"/>
                <a:cs typeface="Times New Roman" pitchFamily="18" charset="0"/>
              </a:rPr>
              <a:t>11) </a:t>
            </a:r>
            <a:r>
              <a:rPr lang="ru-RU" sz="1600" dirty="0" err="1">
                <a:latin typeface="Times New Roman" pitchFamily="18" charset="0"/>
                <a:cs typeface="Times New Roman" pitchFamily="18" charset="0"/>
              </a:rPr>
              <a:t>актіге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қол қоюға уәкілетті адамның қолы және мемлекеттік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органның мөрі көрсетіледі</a:t>
            </a:r>
            <a:r>
              <a:rPr lang="ru-RU" sz="1600" dirty="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r>
              <a:rPr lang="ru-RU" dirty="0" err="1">
                <a:solidFill>
                  <a:srgbClr val="FF0000"/>
                </a:solidFill>
                <a:latin typeface="Times New Roman" pitchFamily="18" charset="0"/>
                <a:cs typeface="Times New Roman" pitchFamily="18" charset="0"/>
              </a:rPr>
              <a:t>Тексеруді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жүргізу тәртібі</a:t>
            </a:r>
            <a:endParaRPr lang="ru-RU"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41199" y="1385869"/>
            <a:ext cx="8229600" cy="5197493"/>
          </a:xfrm>
        </p:spPr>
        <p:txBody>
          <a:bodyPr>
            <a:noAutofit/>
          </a:bodyPr>
          <a:lstStyle/>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Бақылау және қадағалау </a:t>
            </a:r>
            <a:r>
              <a:rPr lang="ru-RU" sz="1600" dirty="0">
                <a:latin typeface="Times New Roman" pitchFamily="18" charset="0"/>
                <a:cs typeface="Times New Roman" pitchFamily="18" charset="0"/>
              </a:rPr>
              <a:t>органы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жүргізудің мерзімдері</a:t>
            </a:r>
            <a:r>
              <a:rPr lang="ru-RU" sz="1600" dirty="0">
                <a:latin typeface="Times New Roman" pitchFamily="18" charset="0"/>
                <a:cs typeface="Times New Roman" pitchFamily="18" charset="0"/>
              </a:rPr>
              <a:t> мен </a:t>
            </a:r>
            <a:r>
              <a:rPr lang="ru-RU" sz="1600" dirty="0" err="1">
                <a:latin typeface="Times New Roman" pitchFamily="18" charset="0"/>
                <a:cs typeface="Times New Roman" pitchFamily="18" charset="0"/>
              </a:rPr>
              <a:t>нысанасын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көрсете отырып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тексерудің өзі басталғанға дейін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кемінде</a:t>
            </a:r>
            <a:r>
              <a:rPr lang="ru-RU" sz="1600" dirty="0">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күнтізбелік отыз</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күн бұрын </a:t>
            </a:r>
            <a:r>
              <a:rPr lang="ru-RU" sz="1600" dirty="0" err="1">
                <a:latin typeface="Times New Roman" pitchFamily="18" charset="0"/>
                <a:cs typeface="Times New Roman" pitchFamily="18" charset="0"/>
              </a:rPr>
              <a:t>жоспарлы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жүргізудің басталатыны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жазбаша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түрде хабардар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етуге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міндетті</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Жоспардан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тыс</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кезінде</a:t>
            </a:r>
            <a:r>
              <a:rPr lang="ru-RU" sz="1600" dirty="0">
                <a:solidFill>
                  <a:srgbClr val="00B0F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мемлекеттік</a:t>
            </a:r>
            <a:r>
              <a:rPr lang="ru-RU" sz="1600" dirty="0">
                <a:solidFill>
                  <a:srgbClr val="FF0000"/>
                </a:solidFill>
                <a:latin typeface="Times New Roman" pitchFamily="18" charset="0"/>
                <a:cs typeface="Times New Roman" pitchFamily="18" charset="0"/>
              </a:rPr>
              <a:t> орган </a:t>
            </a:r>
            <a:r>
              <a:rPr lang="ru-RU" sz="1600" dirty="0" err="1">
                <a:solidFill>
                  <a:srgbClr val="FF0000"/>
                </a:solidFill>
                <a:latin typeface="Times New Roman" pitchFamily="18" charset="0"/>
                <a:cs typeface="Times New Roman" pitchFamily="18" charset="0"/>
              </a:rPr>
              <a:t>тексеру</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жүргізу</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нысанасын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көрсете</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отырып</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тексеру</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басталғанға</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дейін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кемінде</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бір</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тәулік</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бұрын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жоспардан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тыс</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тексеру</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жүргізудің</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басталатыны</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туралы</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тексерілетін</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субъектіге</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хабарлауға</a:t>
            </a:r>
            <a:r>
              <a:rPr lang="ru-RU" sz="1600" dirty="0">
                <a:solidFill>
                  <a:srgbClr val="FF0000"/>
                </a:solidFill>
                <a:latin typeface="Times New Roman" pitchFamily="18" charset="0"/>
                <a:cs typeface="Times New Roman" pitchFamily="18" charset="0"/>
              </a:rPr>
              <a:t> </a:t>
            </a:r>
            <a:r>
              <a:rPr lang="ru-RU" sz="1600" dirty="0" err="1">
                <a:solidFill>
                  <a:srgbClr val="FF0000"/>
                </a:solidFill>
                <a:latin typeface="Times New Roman" pitchFamily="18" charset="0"/>
                <a:cs typeface="Times New Roman" pitchFamily="18" charset="0"/>
              </a:rPr>
              <a:t>міндетті</a:t>
            </a:r>
            <a:r>
              <a:rPr lang="ru-RU" sz="1600" dirty="0">
                <a:solidFill>
                  <a:srgbClr val="FF0000"/>
                </a:solidFill>
                <a:latin typeface="Times New Roman" pitchFamily="18" charset="0"/>
                <a:cs typeface="Times New Roman" pitchFamily="18" charset="0"/>
              </a:rPr>
              <a:t>.</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Объектіге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үшін келген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мемлекеттік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органдардың лауазымды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адамдары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құқықтық </a:t>
            </a:r>
            <a:r>
              <a:rPr lang="ru-RU" sz="1600" dirty="0">
                <a:latin typeface="Times New Roman" pitchFamily="18" charset="0"/>
                <a:cs typeface="Times New Roman" pitchFamily="18" charset="0"/>
              </a:rPr>
              <a:t>статистика </a:t>
            </a:r>
            <a:r>
              <a:rPr lang="ru-RU" sz="1600" dirty="0" err="1">
                <a:latin typeface="Times New Roman" pitchFamily="18" charset="0"/>
                <a:cs typeface="Times New Roman" pitchFamily="18" charset="0"/>
              </a:rPr>
              <a:t>және арнайы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есепке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алу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жөніндегі уәкілетті органда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тіркелгені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белгі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қойылған 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актіні</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қызметтік куәлігін</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3) </a:t>
            </a:r>
            <a:r>
              <a:rPr lang="ru-RU" sz="1600" dirty="0" err="1">
                <a:latin typeface="Times New Roman" pitchFamily="18" charset="0"/>
                <a:cs typeface="Times New Roman" pitchFamily="18" charset="0"/>
              </a:rPr>
              <a:t>қажет болған кезде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режимді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объектілерге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баруға арналған құзыретті органның рұқсатын</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4) </a:t>
            </a:r>
            <a:r>
              <a:rPr lang="ru-RU" sz="1600" dirty="0" err="1">
                <a:latin typeface="Times New Roman" pitchFamily="18" charset="0"/>
                <a:cs typeface="Times New Roman" pitchFamily="18" charset="0"/>
              </a:rPr>
              <a:t>денсаулық сақтау саласындағы уәкілетті </a:t>
            </a:r>
            <a:r>
              <a:rPr lang="ru-RU" sz="1600" dirty="0">
                <a:latin typeface="Times New Roman" pitchFamily="18" charset="0"/>
                <a:cs typeface="Times New Roman" pitchFamily="18" charset="0"/>
              </a:rPr>
              <a:t>орган </a:t>
            </a:r>
            <a:r>
              <a:rPr lang="ru-RU" sz="1600" dirty="0" err="1">
                <a:latin typeface="Times New Roman" pitchFamily="18" charset="0"/>
                <a:cs typeface="Times New Roman" pitchFamily="18" charset="0"/>
              </a:rPr>
              <a:t>белгілеген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тәртіппен берілген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объектілерге</a:t>
            </a:r>
            <a:r>
              <a:rPr lang="ru-RU" sz="1600" dirty="0">
                <a:latin typeface="Times New Roman" pitchFamily="18" charset="0"/>
                <a:cs typeface="Times New Roman" pitchFamily="18" charset="0"/>
              </a:rPr>
              <a:t> бару </a:t>
            </a:r>
            <a:r>
              <a:rPr lang="ru-RU" sz="1600" dirty="0" err="1">
                <a:latin typeface="Times New Roman" pitchFamily="18" charset="0"/>
                <a:cs typeface="Times New Roman" pitchFamily="18" charset="0"/>
              </a:rPr>
              <a:t>үшін қажет болатын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медициналық рұқсаттаманы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5) </a:t>
            </a:r>
            <a:r>
              <a:rPr lang="ru-RU" sz="1600" dirty="0" err="1">
                <a:latin typeface="Times New Roman" pitchFamily="18" charset="0"/>
                <a:cs typeface="Times New Roman" pitchFamily="18" charset="0"/>
              </a:rPr>
              <a:t>жоспарлы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парағын көрсетуге міндетті</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берген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күннен бастап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 басталған болып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есептеледі</a:t>
            </a:r>
            <a:r>
              <a:rPr lang="ru-RU" sz="1600" dirty="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a:p>
            <a:endParaRPr lang="ru-RU" sz="1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3966"/>
          </a:xfrm>
        </p:spPr>
        <p:txBody>
          <a:bodyPr>
            <a:normAutofit fontScale="90000"/>
          </a:bodyPr>
          <a:lstStyle/>
          <a:p>
            <a:endParaRPr lang="ru-RU" dirty="0"/>
          </a:p>
        </p:txBody>
      </p:sp>
      <p:sp>
        <p:nvSpPr>
          <p:cNvPr id="3" name="Содержимое 2"/>
          <p:cNvSpPr>
            <a:spLocks noGrp="1"/>
          </p:cNvSpPr>
          <p:nvPr>
            <p:ph idx="1"/>
          </p:nvPr>
        </p:nvSpPr>
        <p:spPr>
          <a:xfrm>
            <a:off x="457200" y="642918"/>
            <a:ext cx="8229600" cy="5483245"/>
          </a:xfrm>
        </p:spPr>
        <p:txBody>
          <a:bodyPr>
            <a:normAutofit fontScale="62500" lnSpcReduction="20000"/>
          </a:bodyPr>
          <a:lstStyle/>
          <a:p>
            <a:r>
              <a:rPr lang="ru-RU" dirty="0">
                <a:latin typeface="Times New Roman" pitchFamily="18" charset="0"/>
                <a:cs typeface="Times New Roman" pitchFamily="18" charset="0"/>
              </a:rPr>
              <a:t>3. </a:t>
            </a:r>
            <a:r>
              <a:rPr lang="ru-RU" dirty="0" err="1">
                <a:latin typeface="Times New Roman" pitchFamily="18" charset="0"/>
                <a:cs typeface="Times New Roman" pitchFamily="18" charset="0"/>
              </a:rPr>
              <a:t>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тағайындау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актіні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қабылдаудан </a:t>
            </a:r>
            <a:r>
              <a:rPr lang="ru-RU" dirty="0">
                <a:latin typeface="Times New Roman" pitchFamily="18" charset="0"/>
                <a:cs typeface="Times New Roman" pitchFamily="18" charset="0"/>
              </a:rPr>
              <a:t>бас </a:t>
            </a:r>
            <a:r>
              <a:rPr lang="ru-RU" dirty="0" err="1">
                <a:latin typeface="Times New Roman" pitchFamily="18" charset="0"/>
                <a:cs typeface="Times New Roman" pitchFamily="18" charset="0"/>
              </a:rPr>
              <a:t>тартқан 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жүзеге асыратын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бақылау және қадағалау органдары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адамының 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жүргізуге қажетті материал­дарға қол жеткізуіне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кедергі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келтірілген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жағдайда хаттама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жасалады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Хаттамаға 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жүзеге асыратын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бақылау және қадағалау органының 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субъектінің уәкілетті адамы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 қояды.</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субъектінің уәкілетті адамы</a:t>
            </a:r>
            <a:r>
              <a:rPr lang="ru-RU" dirty="0">
                <a:latin typeface="Times New Roman" pitchFamily="18" charset="0"/>
                <a:cs typeface="Times New Roman" pitchFamily="18" charset="0"/>
              </a:rPr>
              <a:t> бас </a:t>
            </a:r>
            <a:r>
              <a:rPr lang="ru-RU" dirty="0" err="1">
                <a:latin typeface="Times New Roman" pitchFamily="18" charset="0"/>
                <a:cs typeface="Times New Roman" pitchFamily="18" charset="0"/>
              </a:rPr>
              <a:t>тарту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себебі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жазбаша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түсініктеме беріп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хаттамаға қол қоюдан бас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тартуға құқылы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тағайындау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актіні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алудан</a:t>
            </a:r>
            <a:r>
              <a:rPr lang="ru-RU" dirty="0">
                <a:latin typeface="Times New Roman" pitchFamily="18" charset="0"/>
                <a:cs typeface="Times New Roman" pitchFamily="18" charset="0"/>
              </a:rPr>
              <a:t> бас </a:t>
            </a:r>
            <a:r>
              <a:rPr lang="ru-RU" dirty="0" err="1">
                <a:latin typeface="Times New Roman" pitchFamily="18" charset="0"/>
                <a:cs typeface="Times New Roman" pitchFamily="18" charset="0"/>
              </a:rPr>
              <a:t>тарту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жүргізбеу үшін негіз</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табылмайды</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4. </a:t>
            </a:r>
            <a:r>
              <a:rPr lang="ru-RU" dirty="0" err="1">
                <a:latin typeface="Times New Roman" pitchFamily="18" charset="0"/>
                <a:cs typeface="Times New Roman" pitchFamily="18" charset="0"/>
              </a:rPr>
              <a:t>Тексеруді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тағайындау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актіде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көрсетілген 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ғана 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жүргізе алады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Бұл ретте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жүргізуші 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адамдардың құрамы бақылау және қадағалау органының шешімі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бойынша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өзгеруі мүмкін, бұл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тексерілетін</a:t>
            </a:r>
            <a:r>
              <a:rPr lang="ru-RU" dirty="0">
                <a:latin typeface="Times New Roman" pitchFamily="18" charset="0"/>
                <a:cs typeface="Times New Roman" pitchFamily="18" charset="0"/>
              </a:rPr>
              <a:t> субъект </a:t>
            </a:r>
            <a:r>
              <a:rPr lang="ru-RU" dirty="0" err="1">
                <a:latin typeface="Times New Roman" pitchFamily="18" charset="0"/>
                <a:cs typeface="Times New Roman" pitchFamily="18" charset="0"/>
              </a:rPr>
              <a:t>және құқықтық </a:t>
            </a:r>
            <a:r>
              <a:rPr lang="ru-RU" dirty="0">
                <a:latin typeface="Times New Roman" pitchFamily="18" charset="0"/>
                <a:cs typeface="Times New Roman" pitchFamily="18" charset="0"/>
              </a:rPr>
              <a:t>статистика </a:t>
            </a:r>
            <a:r>
              <a:rPr lang="ru-RU" dirty="0" err="1">
                <a:latin typeface="Times New Roman" pitchFamily="18" charset="0"/>
                <a:cs typeface="Times New Roman" pitchFamily="18" charset="0"/>
              </a:rPr>
              <a:t>және арнайы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есепке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жөніндегі </a:t>
            </a:r>
            <a:r>
              <a:rPr lang="ru-RU" dirty="0">
                <a:latin typeface="Times New Roman" pitchFamily="18" charset="0"/>
                <a:cs typeface="Times New Roman" pitchFamily="18" charset="0"/>
              </a:rPr>
              <a:t>орган </a:t>
            </a:r>
            <a:r>
              <a:rPr lang="ru-RU" dirty="0" err="1">
                <a:latin typeface="Times New Roman" pitchFamily="18" charset="0"/>
                <a:cs typeface="Times New Roman" pitchFamily="18" charset="0"/>
              </a:rPr>
              <a:t>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тағайындау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актіде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көрсетілмеген адамдардың тексеруге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қатысуы басталғанға дейін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ауыстыру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себебі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көрсетіле отырып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хабардар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етіледі</a:t>
            </a:r>
            <a:r>
              <a:rPr lang="ru-RU" dirty="0">
                <a:latin typeface="Times New Roman" pitchFamily="18" charset="0"/>
                <a:cs typeface="Times New Roman" pitchFamily="18"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r>
              <a:rPr lang="ru-RU" dirty="0" err="1">
                <a:solidFill>
                  <a:srgbClr val="C00000"/>
                </a:solidFill>
                <a:latin typeface="Times New Roman" pitchFamily="18" charset="0"/>
                <a:cs typeface="Times New Roman" pitchFamily="18" charset="0"/>
              </a:rPr>
              <a:t>Тексеру</a:t>
            </a:r>
            <a:r>
              <a:rPr lang="ru-RU" dirty="0">
                <a:solidFill>
                  <a:srgbClr val="C00000"/>
                </a:solidFill>
                <a:latin typeface="Times New Roman" pitchFamily="18" charset="0"/>
                <a:cs typeface="Times New Roman" pitchFamily="18" charset="0"/>
              </a:rPr>
              <a:t> </a:t>
            </a:r>
            <a:r>
              <a:rPr lang="ru-RU" dirty="0" err="1">
                <a:solidFill>
                  <a:srgbClr val="C00000"/>
                </a:solidFill>
                <a:latin typeface="Times New Roman" pitchFamily="18" charset="0"/>
                <a:cs typeface="Times New Roman" pitchFamily="18" charset="0"/>
              </a:rPr>
              <a:t>жүргізу мерзімі</a:t>
            </a:r>
            <a:r>
              <a:rPr lang="ru-RU" dirty="0">
                <a:solidFill>
                  <a:srgbClr val="C00000"/>
                </a:solidFill>
                <a:latin typeface="Times New Roman" pitchFamily="18" charset="0"/>
                <a:cs typeface="Times New Roman" pitchFamily="18" charset="0"/>
              </a:rPr>
              <a:t> </a:t>
            </a:r>
            <a:br>
              <a:rPr lang="ru-RU" dirty="0"/>
            </a:br>
            <a:endParaRPr lang="ru-RU" dirty="0"/>
          </a:p>
        </p:txBody>
      </p:sp>
      <p:sp>
        <p:nvSpPr>
          <p:cNvPr id="3" name="Содержимое 2"/>
          <p:cNvSpPr>
            <a:spLocks noGrp="1"/>
          </p:cNvSpPr>
          <p:nvPr>
            <p:ph idx="1"/>
          </p:nvPr>
        </p:nvSpPr>
        <p:spPr>
          <a:xfrm>
            <a:off x="457200" y="857232"/>
            <a:ext cx="8229600" cy="5268931"/>
          </a:xfrm>
        </p:spPr>
        <p:txBody>
          <a:bodyPr>
            <a:normAutofit fontScale="25000" lnSpcReduction="20000"/>
          </a:bodyPr>
          <a:lstStyle/>
          <a:p>
            <a:r>
              <a:rPr lang="ru-RU" sz="7200" dirty="0">
                <a:latin typeface="Times New Roman" pitchFamily="18" charset="0"/>
                <a:cs typeface="Times New Roman" pitchFamily="18" charset="0"/>
              </a:rPr>
              <a:t>1. </a:t>
            </a:r>
            <a:r>
              <a:rPr lang="ru-RU" sz="7200" dirty="0" err="1">
                <a:latin typeface="Times New Roman" pitchFamily="18" charset="0"/>
                <a:cs typeface="Times New Roman" pitchFamily="18" charset="0"/>
              </a:rPr>
              <a:t>Тексеру</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жүргізу мерзімі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алдағы жұмыстардың көлемі, сондай-ақ қойылған міндеттер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ескеріле</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отырып</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белгіленеді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және ол</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Қазақстан Республикасының </a:t>
            </a:r>
            <a:r>
              <a:rPr lang="ru-RU" sz="7200" dirty="0" err="1">
                <a:solidFill>
                  <a:srgbClr val="00B0F0"/>
                </a:solidFill>
                <a:latin typeface="Times New Roman" pitchFamily="18" charset="0"/>
                <a:cs typeface="Times New Roman" pitchFamily="18" charset="0"/>
              </a:rPr>
              <a:t>салық заңнамасында </a:t>
            </a:r>
            <a:r>
              <a:rPr lang="ru-RU" sz="7200" dirty="0" err="1">
                <a:latin typeface="Times New Roman" pitchFamily="18" charset="0"/>
                <a:cs typeface="Times New Roman" pitchFamily="18" charset="0"/>
              </a:rPr>
              <a:t>көзделген салықтық тексеруді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сондай-ақ </a:t>
            </a:r>
            <a:r>
              <a:rPr lang="ru-RU" sz="7200" dirty="0" err="1">
                <a:solidFill>
                  <a:srgbClr val="00B0F0"/>
                </a:solidFill>
                <a:latin typeface="Times New Roman" pitchFamily="18" charset="0"/>
                <a:cs typeface="Times New Roman" pitchFamily="18" charset="0"/>
              </a:rPr>
              <a:t>санитариялық-эпидемиологиялық бақылау, </a:t>
            </a:r>
            <a:r>
              <a:rPr lang="ru-RU" sz="7200" dirty="0">
                <a:solidFill>
                  <a:srgbClr val="00B0F0"/>
                </a:solidFill>
                <a:latin typeface="Times New Roman" pitchFamily="18" charset="0"/>
                <a:cs typeface="Times New Roman" pitchFamily="18" charset="0"/>
              </a:rPr>
              <a:t>ветеринария, карантин </a:t>
            </a:r>
            <a:r>
              <a:rPr lang="ru-RU" sz="7200" dirty="0" err="1">
                <a:solidFill>
                  <a:srgbClr val="00B0F0"/>
                </a:solidFill>
                <a:latin typeface="Times New Roman" pitchFamily="18" charset="0"/>
                <a:cs typeface="Times New Roman" pitchFamily="18" charset="0"/>
              </a:rPr>
              <a:t>және өсімдіктерді қорғау</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тұқым шаруашылығы</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астық және мақта</a:t>
            </a:r>
            <a:r>
              <a:rPr lang="ru-RU" sz="7200" dirty="0" err="1">
                <a:latin typeface="Times New Roman" pitchFamily="18" charset="0"/>
                <a:cs typeface="Times New Roman" pitchFamily="18" charset="0"/>
              </a:rPr>
              <a:t> нарығы саласында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жүргізілетін тексерулерді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жүргізу кезіндегі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жекелеген</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жағдайларды қоспағанда</a:t>
            </a:r>
            <a:r>
              <a:rPr lang="ru-RU" sz="7200" dirty="0">
                <a:latin typeface="Times New Roman" pitchFamily="18" charset="0"/>
                <a:cs typeface="Times New Roman" pitchFamily="18" charset="0"/>
              </a:rPr>
              <a:t>, </a:t>
            </a:r>
            <a:r>
              <a:rPr lang="ru-RU" sz="7200" dirty="0" err="1">
                <a:solidFill>
                  <a:srgbClr val="C00000"/>
                </a:solidFill>
                <a:latin typeface="Times New Roman" pitchFamily="18" charset="0"/>
                <a:cs typeface="Times New Roman" pitchFamily="18" charset="0"/>
              </a:rPr>
              <a:t>отыз</a:t>
            </a:r>
            <a:r>
              <a:rPr lang="ru-RU" sz="7200" dirty="0">
                <a:solidFill>
                  <a:srgbClr val="C00000"/>
                </a:solidFill>
                <a:latin typeface="Times New Roman" pitchFamily="18" charset="0"/>
                <a:cs typeface="Times New Roman" pitchFamily="18" charset="0"/>
              </a:rPr>
              <a:t> </a:t>
            </a:r>
            <a:r>
              <a:rPr lang="ru-RU" sz="7200" dirty="0" err="1">
                <a:solidFill>
                  <a:srgbClr val="C00000"/>
                </a:solidFill>
                <a:latin typeface="Times New Roman" pitchFamily="18" charset="0"/>
                <a:cs typeface="Times New Roman" pitchFamily="18" charset="0"/>
              </a:rPr>
              <a:t>жұмыс күнінен аспауға тиіс</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олар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үшін салалық ерекшеліктері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ескеріле</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отырып</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тексерулер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жүргізудің мынадай</a:t>
            </a:r>
            <a:r>
              <a:rPr lang="ru-RU" sz="7200" dirty="0">
                <a:latin typeface="Times New Roman" pitchFamily="18" charset="0"/>
                <a:cs typeface="Times New Roman" pitchFamily="18" charset="0"/>
              </a:rPr>
              <a:t>:</a:t>
            </a:r>
          </a:p>
          <a:p>
            <a:r>
              <a:rPr lang="ru-RU" sz="7200" dirty="0">
                <a:latin typeface="Times New Roman" pitchFamily="18" charset="0"/>
                <a:cs typeface="Times New Roman" pitchFamily="18" charset="0"/>
              </a:rPr>
              <a:t>1) </a:t>
            </a:r>
            <a:r>
              <a:rPr lang="ru-RU" sz="7200" dirty="0" err="1">
                <a:solidFill>
                  <a:srgbClr val="00B0F0"/>
                </a:solidFill>
                <a:latin typeface="Times New Roman" pitchFamily="18" charset="0"/>
                <a:cs typeface="Times New Roman" pitchFamily="18" charset="0"/>
              </a:rPr>
              <a:t>санитариялық-эпидемиологиялық бақылау </a:t>
            </a:r>
            <a:r>
              <a:rPr lang="ru-RU" sz="7200" dirty="0" err="1">
                <a:latin typeface="Times New Roman" pitchFamily="18" charset="0"/>
                <a:cs typeface="Times New Roman" pitchFamily="18" charset="0"/>
              </a:rPr>
              <a:t>саласындағы тексерулер</a:t>
            </a:r>
            <a:r>
              <a:rPr lang="ru-RU" sz="7200" dirty="0">
                <a:latin typeface="Times New Roman" pitchFamily="18" charset="0"/>
                <a:cs typeface="Times New Roman" pitchFamily="18" charset="0"/>
              </a:rPr>
              <a:t> – </a:t>
            </a:r>
            <a:r>
              <a:rPr lang="ru-RU" sz="7200" dirty="0">
                <a:solidFill>
                  <a:srgbClr val="FF0000"/>
                </a:solidFill>
                <a:latin typeface="Times New Roman" pitchFamily="18" charset="0"/>
                <a:cs typeface="Times New Roman" pitchFamily="18" charset="0"/>
              </a:rPr>
              <a:t>он бес </a:t>
            </a:r>
            <a:r>
              <a:rPr lang="ru-RU" sz="7200" dirty="0" err="1">
                <a:solidFill>
                  <a:srgbClr val="FF0000"/>
                </a:solidFill>
                <a:latin typeface="Times New Roman" pitchFamily="18" charset="0"/>
                <a:cs typeface="Times New Roman" pitchFamily="18" charset="0"/>
              </a:rPr>
              <a:t>жұмыс күніне дейін</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және </a:t>
            </a:r>
            <a:r>
              <a:rPr lang="ru-RU" sz="7200" dirty="0">
                <a:solidFill>
                  <a:srgbClr val="FF0000"/>
                </a:solidFill>
                <a:latin typeface="Times New Roman" pitchFamily="18" charset="0"/>
                <a:cs typeface="Times New Roman" pitchFamily="18" charset="0"/>
              </a:rPr>
              <a:t>он бес </a:t>
            </a:r>
            <a:r>
              <a:rPr lang="ru-RU" sz="7200" dirty="0" err="1">
                <a:solidFill>
                  <a:srgbClr val="FF0000"/>
                </a:solidFill>
                <a:latin typeface="Times New Roman" pitchFamily="18" charset="0"/>
                <a:cs typeface="Times New Roman" pitchFamily="18" charset="0"/>
              </a:rPr>
              <a:t>жұмыс күніне </a:t>
            </a:r>
            <a:r>
              <a:rPr lang="ru-RU" sz="7200" dirty="0" err="1">
                <a:latin typeface="Times New Roman" pitchFamily="18" charset="0"/>
                <a:cs typeface="Times New Roman" pitchFamily="18" charset="0"/>
              </a:rPr>
              <a:t>дейін</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ұзартылатын</a:t>
            </a:r>
            <a:r>
              <a:rPr lang="ru-RU" sz="7200" dirty="0">
                <a:latin typeface="Times New Roman" pitchFamily="18" charset="0"/>
                <a:cs typeface="Times New Roman" pitchFamily="18" charset="0"/>
              </a:rPr>
              <a:t>;</a:t>
            </a:r>
          </a:p>
          <a:p>
            <a:r>
              <a:rPr lang="ru-RU" sz="7200" dirty="0">
                <a:latin typeface="Times New Roman" pitchFamily="18" charset="0"/>
                <a:cs typeface="Times New Roman" pitchFamily="18" charset="0"/>
              </a:rPr>
              <a:t>2</a:t>
            </a:r>
            <a:r>
              <a:rPr lang="ru-RU" sz="7200" dirty="0">
                <a:solidFill>
                  <a:srgbClr val="00B0F0"/>
                </a:solidFill>
                <a:latin typeface="Times New Roman" pitchFamily="18" charset="0"/>
                <a:cs typeface="Times New Roman" pitchFamily="18" charset="0"/>
              </a:rPr>
              <a:t>) ветеринария, карантин </a:t>
            </a:r>
            <a:r>
              <a:rPr lang="ru-RU" sz="7200" dirty="0" err="1">
                <a:solidFill>
                  <a:srgbClr val="00B0F0"/>
                </a:solidFill>
                <a:latin typeface="Times New Roman" pitchFamily="18" charset="0"/>
                <a:cs typeface="Times New Roman" pitchFamily="18" charset="0"/>
              </a:rPr>
              <a:t>және өсімдіктерді қорғау</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тұқым шаруашылығы</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астық және мақта</a:t>
            </a:r>
            <a:r>
              <a:rPr lang="ru-RU" sz="7200" dirty="0" err="1">
                <a:latin typeface="Times New Roman" pitchFamily="18" charset="0"/>
                <a:cs typeface="Times New Roman" pitchFamily="18" charset="0"/>
              </a:rPr>
              <a:t> нарығы саласында</a:t>
            </a:r>
            <a:r>
              <a:rPr lang="ru-RU" sz="7200" dirty="0">
                <a:latin typeface="Times New Roman" pitchFamily="18" charset="0"/>
                <a:cs typeface="Times New Roman" pitchFamily="18" charset="0"/>
              </a:rPr>
              <a:t> – </a:t>
            </a:r>
            <a:r>
              <a:rPr lang="ru-RU" sz="7200" dirty="0">
                <a:solidFill>
                  <a:srgbClr val="FF0000"/>
                </a:solidFill>
                <a:latin typeface="Times New Roman" pitchFamily="18" charset="0"/>
                <a:cs typeface="Times New Roman" pitchFamily="18" charset="0"/>
              </a:rPr>
              <a:t>бес </a:t>
            </a:r>
            <a:r>
              <a:rPr lang="ru-RU" sz="7200" dirty="0" err="1">
                <a:solidFill>
                  <a:srgbClr val="FF0000"/>
                </a:solidFill>
                <a:latin typeface="Times New Roman" pitchFamily="18" charset="0"/>
                <a:cs typeface="Times New Roman" pitchFamily="18" charset="0"/>
              </a:rPr>
              <a:t>жұмыс күнінен аспайтын</a:t>
            </a:r>
            <a:r>
              <a:rPr lang="ru-RU" sz="7200" dirty="0">
                <a:solidFill>
                  <a:srgbClr val="FF0000"/>
                </a:solidFill>
                <a:latin typeface="Times New Roman" pitchFamily="18" charset="0"/>
                <a:cs typeface="Times New Roman" pitchFamily="18" charset="0"/>
              </a:rPr>
              <a:t> </a:t>
            </a:r>
            <a:r>
              <a:rPr lang="ru-RU" sz="7200" dirty="0" err="1">
                <a:latin typeface="Times New Roman" pitchFamily="18" charset="0"/>
                <a:cs typeface="Times New Roman" pitchFamily="18" charset="0"/>
              </a:rPr>
              <a:t>және </a:t>
            </a:r>
            <a:r>
              <a:rPr lang="ru-RU" sz="7200" dirty="0" err="1">
                <a:solidFill>
                  <a:srgbClr val="FF0000"/>
                </a:solidFill>
                <a:latin typeface="Times New Roman" pitchFamily="18" charset="0"/>
                <a:cs typeface="Times New Roman" pitchFamily="18" charset="0"/>
              </a:rPr>
              <a:t>бес</a:t>
            </a:r>
            <a:r>
              <a:rPr lang="ru-RU" sz="7200" dirty="0">
                <a:solidFill>
                  <a:srgbClr val="FF0000"/>
                </a:solidFill>
                <a:latin typeface="Times New Roman" pitchFamily="18" charset="0"/>
                <a:cs typeface="Times New Roman" pitchFamily="18" charset="0"/>
              </a:rPr>
              <a:t> </a:t>
            </a:r>
            <a:r>
              <a:rPr lang="ru-RU" sz="7200" dirty="0" err="1">
                <a:solidFill>
                  <a:srgbClr val="FF0000"/>
                </a:solidFill>
                <a:latin typeface="Times New Roman" pitchFamily="18" charset="0"/>
                <a:cs typeface="Times New Roman" pitchFamily="18" charset="0"/>
              </a:rPr>
              <a:t>жұмыс күніне дейін</a:t>
            </a:r>
            <a:r>
              <a:rPr lang="ru-RU" sz="7200" dirty="0">
                <a:solidFill>
                  <a:srgbClr val="FF0000"/>
                </a:solidFill>
                <a:latin typeface="Times New Roman" pitchFamily="18" charset="0"/>
                <a:cs typeface="Times New Roman" pitchFamily="18" charset="0"/>
              </a:rPr>
              <a:t> </a:t>
            </a:r>
            <a:r>
              <a:rPr lang="ru-RU" sz="7200" dirty="0" err="1">
                <a:solidFill>
                  <a:srgbClr val="FF0000"/>
                </a:solidFill>
                <a:latin typeface="Times New Roman" pitchFamily="18" charset="0"/>
                <a:cs typeface="Times New Roman" pitchFamily="18" charset="0"/>
              </a:rPr>
              <a:t>ұзартылатын </a:t>
            </a:r>
            <a:r>
              <a:rPr lang="ru-RU" sz="7200" dirty="0" err="1">
                <a:latin typeface="Times New Roman" pitchFamily="18" charset="0"/>
                <a:cs typeface="Times New Roman" pitchFamily="18" charset="0"/>
              </a:rPr>
              <a:t>мерзімдері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белгіленген</a:t>
            </a:r>
            <a:r>
              <a:rPr lang="ru-RU" sz="7200" dirty="0">
                <a:latin typeface="Times New Roman" pitchFamily="18" charset="0"/>
                <a:cs typeface="Times New Roman" pitchFamily="18" charset="0"/>
              </a:rPr>
              <a:t>.</a:t>
            </a:r>
          </a:p>
          <a:p>
            <a:r>
              <a:rPr lang="ru-RU" sz="7200" dirty="0" err="1">
                <a:latin typeface="Times New Roman" pitchFamily="18" charset="0"/>
                <a:cs typeface="Times New Roman" pitchFamily="18" charset="0"/>
              </a:rPr>
              <a:t>Қазақстан Республикасының </a:t>
            </a:r>
            <a:r>
              <a:rPr lang="ru-RU" sz="7200" dirty="0" err="1">
                <a:solidFill>
                  <a:srgbClr val="00B0F0"/>
                </a:solidFill>
                <a:latin typeface="Times New Roman" pitchFamily="18" charset="0"/>
                <a:cs typeface="Times New Roman" pitchFamily="18" charset="0"/>
              </a:rPr>
              <a:t>салық заңнамасында көзделген салықтық тексерулерді</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жүргізу кезіндегі</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жекелеген</a:t>
            </a:r>
            <a:r>
              <a:rPr lang="ru-RU" sz="7200" dirty="0">
                <a:solidFill>
                  <a:srgbClr val="00B0F0"/>
                </a:solidFill>
                <a:latin typeface="Times New Roman" pitchFamily="18" charset="0"/>
                <a:cs typeface="Times New Roman" pitchFamily="18" charset="0"/>
              </a:rPr>
              <a:t> </a:t>
            </a:r>
            <a:r>
              <a:rPr lang="ru-RU" sz="7200" dirty="0" err="1">
                <a:solidFill>
                  <a:srgbClr val="00B0F0"/>
                </a:solidFill>
                <a:latin typeface="Times New Roman" pitchFamily="18" charset="0"/>
                <a:cs typeface="Times New Roman" pitchFamily="18" charset="0"/>
              </a:rPr>
              <a:t>жағдайларды жә­не </a:t>
            </a:r>
            <a:r>
              <a:rPr lang="ru-RU" sz="7200" dirty="0">
                <a:solidFill>
                  <a:srgbClr val="00B0F0"/>
                </a:solidFill>
                <a:latin typeface="Times New Roman" pitchFamily="18" charset="0"/>
                <a:cs typeface="Times New Roman" pitchFamily="18" charset="0"/>
              </a:rPr>
              <a:t>осы </a:t>
            </a:r>
            <a:r>
              <a:rPr lang="ru-RU" sz="7200" dirty="0" err="1">
                <a:solidFill>
                  <a:srgbClr val="00B0F0"/>
                </a:solidFill>
                <a:latin typeface="Times New Roman" pitchFamily="18" charset="0"/>
                <a:cs typeface="Times New Roman" pitchFamily="18" charset="0"/>
              </a:rPr>
              <a:t>тармақта көзделген жағдайларды қоспағанда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арнайы</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зерттеулер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сынақтар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сараптамалар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жүргізу қажет болғанда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сондай-ақ тексеру</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көлемінің ауқымды болуына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байланысты</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бақылау және қадағалау органының басшысы</a:t>
            </a:r>
            <a:r>
              <a:rPr lang="ru-RU" sz="7200" dirty="0">
                <a:latin typeface="Times New Roman" pitchFamily="18" charset="0"/>
                <a:cs typeface="Times New Roman" pitchFamily="18" charset="0"/>
              </a:rPr>
              <a:t> (не </a:t>
            </a:r>
            <a:r>
              <a:rPr lang="ru-RU" sz="7200" dirty="0" err="1">
                <a:latin typeface="Times New Roman" pitchFamily="18" charset="0"/>
                <a:cs typeface="Times New Roman" pitchFamily="18" charset="0"/>
              </a:rPr>
              <a:t>оның орнындағы адам</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тексеру</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жүргізудің мерзімін</a:t>
            </a:r>
            <a:r>
              <a:rPr lang="ru-RU" sz="7200" dirty="0">
                <a:latin typeface="Times New Roman" pitchFamily="18" charset="0"/>
                <a:cs typeface="Times New Roman" pitchFamily="18" charset="0"/>
              </a:rPr>
              <a:t> </a:t>
            </a:r>
            <a:r>
              <a:rPr lang="ru-RU" sz="7200" dirty="0" err="1">
                <a:solidFill>
                  <a:srgbClr val="C00000"/>
                </a:solidFill>
                <a:latin typeface="Times New Roman" pitchFamily="18" charset="0"/>
                <a:cs typeface="Times New Roman" pitchFamily="18" charset="0"/>
              </a:rPr>
              <a:t>отыз</a:t>
            </a:r>
            <a:r>
              <a:rPr lang="ru-RU" sz="7200" dirty="0">
                <a:solidFill>
                  <a:srgbClr val="C00000"/>
                </a:solidFill>
                <a:latin typeface="Times New Roman" pitchFamily="18" charset="0"/>
                <a:cs typeface="Times New Roman" pitchFamily="18" charset="0"/>
              </a:rPr>
              <a:t> </a:t>
            </a:r>
            <a:r>
              <a:rPr lang="ru-RU" sz="7200" dirty="0" err="1">
                <a:solidFill>
                  <a:srgbClr val="C00000"/>
                </a:solidFill>
                <a:latin typeface="Times New Roman" pitchFamily="18" charset="0"/>
                <a:cs typeface="Times New Roman" pitchFamily="18" charset="0"/>
              </a:rPr>
              <a:t>жұмыс күнінен асп</a:t>
            </a:r>
            <a:r>
              <a:rPr lang="ru-RU" sz="7200" dirty="0" err="1">
                <a:solidFill>
                  <a:srgbClr val="FF0000"/>
                </a:solidFill>
                <a:latin typeface="Times New Roman" pitchFamily="18" charset="0"/>
                <a:cs typeface="Times New Roman" pitchFamily="18" charset="0"/>
              </a:rPr>
              <a:t>айтын</a:t>
            </a:r>
            <a:r>
              <a:rPr lang="ru-RU" sz="7200" dirty="0">
                <a:solidFill>
                  <a:srgbClr val="FF0000"/>
                </a:solidFill>
                <a:latin typeface="Times New Roman" pitchFamily="18" charset="0"/>
                <a:cs typeface="Times New Roman" pitchFamily="18" charset="0"/>
              </a:rPr>
              <a:t> </a:t>
            </a:r>
            <a:r>
              <a:rPr lang="ru-RU" sz="7200" dirty="0" err="1">
                <a:latin typeface="Times New Roman" pitchFamily="18" charset="0"/>
                <a:cs typeface="Times New Roman" pitchFamily="18" charset="0"/>
              </a:rPr>
              <a:t>мерзімге</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бір</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рет</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қана ұзарта алады</a:t>
            </a:r>
            <a:r>
              <a:rPr lang="ru-RU" sz="7200" dirty="0">
                <a:latin typeface="Times New Roman" pitchFamily="18" charset="0"/>
                <a:cs typeface="Times New Roman" pitchFamily="18" charset="0"/>
              </a:rPr>
              <a:t>.</a:t>
            </a:r>
          </a:p>
          <a:p>
            <a:r>
              <a:rPr lang="ru-RU" sz="7200" dirty="0" err="1">
                <a:latin typeface="Times New Roman" pitchFamily="18" charset="0"/>
                <a:cs typeface="Times New Roman" pitchFamily="18" charset="0"/>
              </a:rPr>
              <a:t>Тексеру</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мерзімдері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ұзартылған жағдайда мемлекеттік</a:t>
            </a:r>
            <a:r>
              <a:rPr lang="ru-RU" sz="7200" dirty="0">
                <a:latin typeface="Times New Roman" pitchFamily="18" charset="0"/>
                <a:cs typeface="Times New Roman" pitchFamily="18" charset="0"/>
              </a:rPr>
              <a:t> орган </a:t>
            </a:r>
            <a:r>
              <a:rPr lang="ru-RU" sz="7200" dirty="0" err="1">
                <a:latin typeface="Times New Roman" pitchFamily="18" charset="0"/>
                <a:cs typeface="Times New Roman" pitchFamily="18" charset="0"/>
              </a:rPr>
              <a:t>мін­детті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түрде құқықтық </a:t>
            </a:r>
            <a:r>
              <a:rPr lang="ru-RU" sz="7200" dirty="0">
                <a:latin typeface="Times New Roman" pitchFamily="18" charset="0"/>
                <a:cs typeface="Times New Roman" pitchFamily="18" charset="0"/>
              </a:rPr>
              <a:t>статистика </a:t>
            </a:r>
            <a:r>
              <a:rPr lang="ru-RU" sz="7200" dirty="0" err="1">
                <a:latin typeface="Times New Roman" pitchFamily="18" charset="0"/>
                <a:cs typeface="Times New Roman" pitchFamily="18" charset="0"/>
              </a:rPr>
              <a:t>және арнайы</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есепке</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алу</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жөніндегі уәкілетті органда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тіркей</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отырып</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тексеруді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ұзарту туралы</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қосымша актіні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ресімдейді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онда</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тексеруді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тағайындау туралы</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алдыңғы актінің нөмірі </a:t>
            </a:r>
            <a:r>
              <a:rPr lang="ru-RU" sz="7200" dirty="0">
                <a:latin typeface="Times New Roman" pitchFamily="18" charset="0"/>
                <a:cs typeface="Times New Roman" pitchFamily="18" charset="0"/>
              </a:rPr>
              <a:t>мен </a:t>
            </a:r>
            <a:r>
              <a:rPr lang="ru-RU" sz="7200" dirty="0" err="1">
                <a:latin typeface="Times New Roman" pitchFamily="18" charset="0"/>
                <a:cs typeface="Times New Roman" pitchFamily="18" charset="0"/>
              </a:rPr>
              <a:t>тіркелген</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күні және ұзартудың себебі</a:t>
            </a:r>
            <a:r>
              <a:rPr lang="ru-RU" sz="7200" dirty="0">
                <a:latin typeface="Times New Roman" pitchFamily="18" charset="0"/>
                <a:cs typeface="Times New Roman" pitchFamily="18" charset="0"/>
              </a:rPr>
              <a:t> </a:t>
            </a:r>
            <a:r>
              <a:rPr lang="ru-RU" sz="7200" dirty="0" err="1">
                <a:latin typeface="Times New Roman" pitchFamily="18" charset="0"/>
                <a:cs typeface="Times New Roman" pitchFamily="18" charset="0"/>
              </a:rPr>
              <a:t>көрсетіледі</a:t>
            </a:r>
            <a:r>
              <a:rPr lang="ru-RU" sz="7200" dirty="0">
                <a:latin typeface="Times New Roman" pitchFamily="18" charset="0"/>
                <a:cs typeface="Times New Roman" pitchFamily="18" charset="0"/>
              </a:rPr>
              <a:t>.</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5404"/>
          </a:xfrm>
        </p:spPr>
        <p:txBody>
          <a:bodyPr>
            <a:normAutofit fontScale="90000"/>
          </a:bodyPr>
          <a:lstStyle/>
          <a:p>
            <a:endParaRPr lang="ru-RU" dirty="0"/>
          </a:p>
        </p:txBody>
      </p:sp>
      <p:sp>
        <p:nvSpPr>
          <p:cNvPr id="3" name="Содержимое 2"/>
          <p:cNvSpPr>
            <a:spLocks noGrp="1"/>
          </p:cNvSpPr>
          <p:nvPr>
            <p:ph idx="1"/>
          </p:nvPr>
        </p:nvSpPr>
        <p:spPr>
          <a:xfrm>
            <a:off x="457200" y="714356"/>
            <a:ext cx="8229600" cy="5411807"/>
          </a:xfrm>
        </p:spPr>
        <p:txBody>
          <a:bodyPr>
            <a:noAutofit/>
          </a:bodyPr>
          <a:lstStyle/>
          <a:p>
            <a:r>
              <a:rPr lang="ru-RU" sz="1800" dirty="0" err="1">
                <a:latin typeface="Times New Roman" pitchFamily="18" charset="0"/>
                <a:cs typeface="Times New Roman" pitchFamily="18" charset="0"/>
              </a:rPr>
              <a:t>Тексеру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айдан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аспайтын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мерзімге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рет</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тоқтатыла тұруы мүмкін.</a:t>
            </a:r>
            <a:endParaRPr lang="ru-RU" sz="1800" dirty="0">
              <a:latin typeface="Times New Roman" pitchFamily="18" charset="0"/>
              <a:cs typeface="Times New Roman" pitchFamily="18" charset="0"/>
            </a:endParaRPr>
          </a:p>
          <a:p>
            <a:r>
              <a:rPr lang="ru-RU" sz="1800" dirty="0" err="1">
                <a:latin typeface="Times New Roman" pitchFamily="18" charset="0"/>
                <a:cs typeface="Times New Roman" pitchFamily="18" charset="0"/>
              </a:rPr>
              <a:t>Тексеру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жүргізу аясында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шет</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мемлекеттерден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елеулі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мәні </a:t>
            </a:r>
            <a:r>
              <a:rPr lang="ru-RU" sz="1800" dirty="0">
                <a:latin typeface="Times New Roman" pitchFamily="18" charset="0"/>
                <a:cs typeface="Times New Roman" pitchFamily="18" charset="0"/>
              </a:rPr>
              <a:t>бар </a:t>
            </a:r>
            <a:r>
              <a:rPr lang="ru-RU" sz="1800" dirty="0" err="1">
                <a:latin typeface="Times New Roman" pitchFamily="18" charset="0"/>
                <a:cs typeface="Times New Roman" pitchFamily="18" charset="0"/>
              </a:rPr>
              <a:t>мәліметтер және құжаттар алу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отыз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жұмыс күнінен асатын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мерзімде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арнайы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зерттеулер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сынақтар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сараптамалар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жүргізу қажет болған жағдайларда тексеру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жүргізу мерзімі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оларды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алғанға </a:t>
            </a:r>
            <a:r>
              <a:rPr lang="ru-RU" sz="1800" dirty="0">
                <a:latin typeface="Times New Roman" pitchFamily="18" charset="0"/>
                <a:cs typeface="Times New Roman" pitchFamily="18" charset="0"/>
              </a:rPr>
              <a:t>не </a:t>
            </a:r>
            <a:r>
              <a:rPr lang="ru-RU" sz="1800" dirty="0" err="1">
                <a:latin typeface="Times New Roman" pitchFamily="18" charset="0"/>
                <a:cs typeface="Times New Roman" pitchFamily="18" charset="0"/>
              </a:rPr>
              <a:t>орындағанға дейін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тоқтатыла тұрады</a:t>
            </a:r>
            <a:r>
              <a:rPr lang="ru-RU" sz="1800" dirty="0">
                <a:latin typeface="Times New Roman" pitchFamily="18" charset="0"/>
                <a:cs typeface="Times New Roman" pitchFamily="18" charset="0"/>
              </a:rPr>
              <a:t>.</a:t>
            </a:r>
          </a:p>
          <a:p>
            <a:r>
              <a:rPr lang="ru-RU" sz="1800" dirty="0" err="1">
                <a:latin typeface="Times New Roman" pitchFamily="18" charset="0"/>
                <a:cs typeface="Times New Roman" pitchFamily="18" charset="0"/>
              </a:rPr>
              <a:t>Тексерілетін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субъектіні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тоқтата тұру </a:t>
            </a:r>
            <a:r>
              <a:rPr lang="ru-RU" sz="1800" dirty="0">
                <a:latin typeface="Times New Roman" pitchFamily="18" charset="0"/>
                <a:cs typeface="Times New Roman" pitchFamily="18" charset="0"/>
              </a:rPr>
              <a:t>не </a:t>
            </a:r>
            <a:r>
              <a:rPr lang="ru-RU" sz="1800" dirty="0" err="1">
                <a:latin typeface="Times New Roman" pitchFamily="18" charset="0"/>
                <a:cs typeface="Times New Roman" pitchFamily="18" charset="0"/>
              </a:rPr>
              <a:t>қайта бастау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туралы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хабардар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ету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құқықтық </a:t>
            </a:r>
            <a:r>
              <a:rPr lang="ru-RU" sz="1800" dirty="0">
                <a:latin typeface="Times New Roman" pitchFamily="18" charset="0"/>
                <a:cs typeface="Times New Roman" pitchFamily="18" charset="0"/>
              </a:rPr>
              <a:t>статистика </a:t>
            </a:r>
            <a:r>
              <a:rPr lang="ru-RU" sz="1800" dirty="0" err="1">
                <a:latin typeface="Times New Roman" pitchFamily="18" charset="0"/>
                <a:cs typeface="Times New Roman" pitchFamily="18" charset="0"/>
              </a:rPr>
              <a:t>және арнайы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есепке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алу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жө­ніндегі уәкілетті органды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хабардар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ете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отырып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тоқ­тата тұруға </a:t>
            </a:r>
            <a:r>
              <a:rPr lang="ru-RU" sz="1800" dirty="0">
                <a:latin typeface="Times New Roman" pitchFamily="18" charset="0"/>
                <a:cs typeface="Times New Roman" pitchFamily="18" charset="0"/>
              </a:rPr>
              <a:t>не </a:t>
            </a:r>
            <a:r>
              <a:rPr lang="ru-RU" sz="1800" dirty="0" err="1">
                <a:latin typeface="Times New Roman" pitchFamily="18" charset="0"/>
                <a:cs typeface="Times New Roman" pitchFamily="18" charset="0"/>
              </a:rPr>
              <a:t>қайта бастауға дейін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күн бұрын жүргізіледі</a:t>
            </a:r>
            <a:r>
              <a:rPr lang="ru-RU" sz="1800" dirty="0">
                <a:latin typeface="Times New Roman" pitchFamily="18" charset="0"/>
                <a:cs typeface="Times New Roman" pitchFamily="18" charset="0"/>
              </a:rPr>
              <a:t>.</a:t>
            </a:r>
          </a:p>
          <a:p>
            <a:r>
              <a:rPr lang="ru-RU" sz="1800" dirty="0" err="1">
                <a:latin typeface="Times New Roman" pitchFamily="18" charset="0"/>
                <a:cs typeface="Times New Roman" pitchFamily="18" charset="0"/>
              </a:rPr>
              <a:t>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тоқтата тұру немесе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қайта бастау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кезінде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тоқтата тұру </a:t>
            </a:r>
            <a:r>
              <a:rPr lang="ru-RU" sz="1800" dirty="0">
                <a:latin typeface="Times New Roman" pitchFamily="18" charset="0"/>
                <a:cs typeface="Times New Roman" pitchFamily="18" charset="0"/>
              </a:rPr>
              <a:t>не </a:t>
            </a:r>
            <a:r>
              <a:rPr lang="ru-RU" sz="1800" dirty="0" err="1">
                <a:latin typeface="Times New Roman" pitchFamily="18" charset="0"/>
                <a:cs typeface="Times New Roman" pitchFamily="18" charset="0"/>
              </a:rPr>
              <a:t>қайта бастау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туралы</a:t>
            </a:r>
            <a:r>
              <a:rPr lang="ru-RU" sz="1800" dirty="0">
                <a:latin typeface="Times New Roman" pitchFamily="18" charset="0"/>
                <a:cs typeface="Times New Roman" pitchFamily="18" charset="0"/>
              </a:rPr>
              <a:t> акт </a:t>
            </a:r>
            <a:r>
              <a:rPr lang="ru-RU" sz="1800" dirty="0" err="1">
                <a:latin typeface="Times New Roman" pitchFamily="18" charset="0"/>
                <a:cs typeface="Times New Roman" pitchFamily="18" charset="0"/>
              </a:rPr>
              <a:t>шығарылады</a:t>
            </a:r>
            <a:r>
              <a:rPr lang="ru-RU" sz="1800" dirty="0">
                <a:latin typeface="Times New Roman" pitchFamily="18" charset="0"/>
                <a:cs typeface="Times New Roman" pitchFamily="18" charset="0"/>
              </a:rPr>
              <a:t>.</a:t>
            </a:r>
          </a:p>
          <a:p>
            <a:r>
              <a:rPr lang="ru-RU" sz="1800" dirty="0" err="1">
                <a:latin typeface="Times New Roman" pitchFamily="18" charset="0"/>
                <a:cs typeface="Times New Roman" pitchFamily="18" charset="0"/>
              </a:rPr>
              <a:t>Тоқтатыла тұрған 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жүргізу мерзімін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есептеу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ол</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қайта басталған күннен бастап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жалғасады.</a:t>
            </a:r>
            <a:endParaRPr lang="ru-RU" sz="1800" dirty="0">
              <a:latin typeface="Times New Roman" pitchFamily="18" charset="0"/>
              <a:cs typeface="Times New Roman" pitchFamily="18" charset="0"/>
            </a:endParaRPr>
          </a:p>
          <a:p>
            <a:r>
              <a:rPr lang="ru-RU" sz="1800" dirty="0" err="1">
                <a:latin typeface="Times New Roman" pitchFamily="18" charset="0"/>
                <a:cs typeface="Times New Roman" pitchFamily="18" charset="0"/>
              </a:rPr>
              <a:t>Тоқтатыла тұрған және </a:t>
            </a:r>
            <a:r>
              <a:rPr lang="ru-RU" sz="1800" dirty="0">
                <a:latin typeface="Times New Roman" pitchFamily="18" charset="0"/>
                <a:cs typeface="Times New Roman" pitchFamily="18" charset="0"/>
              </a:rPr>
              <a:t>осы </a:t>
            </a:r>
            <a:r>
              <a:rPr lang="ru-RU" sz="1800" dirty="0" err="1">
                <a:latin typeface="Times New Roman" pitchFamily="18" charset="0"/>
                <a:cs typeface="Times New Roman" pitchFamily="18" charset="0"/>
              </a:rPr>
              <a:t>бапта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белгіленген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мерзімдерде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қай­та басталмаған тексеру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бойынша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тексерілетін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субъектіні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тексеруді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қайта жүргізуге жол</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берілмейді</a:t>
            </a:r>
            <a:r>
              <a:rPr lang="ru-RU" sz="1800" dirty="0">
                <a:latin typeface="Times New Roman" pitchFamily="18" charset="0"/>
                <a:cs typeface="Times New Roman" pitchFamily="18" charset="0"/>
              </a:rPr>
              <a:t>.</a:t>
            </a:r>
          </a:p>
          <a:p>
            <a:r>
              <a:rPr lang="ru-RU" sz="1800" dirty="0" err="1">
                <a:latin typeface="Times New Roman" pitchFamily="18" charset="0"/>
                <a:cs typeface="Times New Roman" pitchFamily="18" charset="0"/>
              </a:rPr>
              <a:t>Салық қызметі органдары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жүзеге асыратын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тексерулерді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жүр­гізудің, ұзартудың және тоқтата тұрудың тәртібі </a:t>
            </a:r>
            <a:r>
              <a:rPr lang="ru-RU" sz="1800" dirty="0">
                <a:latin typeface="Times New Roman" pitchFamily="18" charset="0"/>
                <a:cs typeface="Times New Roman" pitchFamily="18" charset="0"/>
              </a:rPr>
              <a:t>мен </a:t>
            </a:r>
            <a:r>
              <a:rPr lang="ru-RU" sz="1800" dirty="0" err="1">
                <a:latin typeface="Times New Roman" pitchFamily="18" charset="0"/>
                <a:cs typeface="Times New Roman" pitchFamily="18" charset="0"/>
              </a:rPr>
              <a:t>мерзімдерінің ерекшеліктері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Қазақстан Республикасының Салық кодексінде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айқындалады</a:t>
            </a:r>
            <a:r>
              <a:rPr lang="ru-RU" sz="1800" dirty="0">
                <a:latin typeface="Times New Roman" pitchFamily="18" charset="0"/>
                <a:cs typeface="Times New Roman" pitchFamily="18" charset="0"/>
              </a:rPr>
              <a:t>.</a:t>
            </a:r>
          </a:p>
          <a:p>
            <a:endParaRPr lang="ru-RU" sz="18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85728"/>
            <a:ext cx="8229600" cy="654032"/>
          </a:xfrm>
        </p:spPr>
        <p:txBody>
          <a:bodyPr>
            <a:normAutofit fontScale="90000"/>
          </a:bodyPr>
          <a:lstStyle/>
          <a:p>
            <a:r>
              <a:rPr lang="ru-RU" dirty="0" err="1">
                <a:solidFill>
                  <a:srgbClr val="FF0000"/>
                </a:solidFill>
                <a:latin typeface="Times New Roman" pitchFamily="18" charset="0"/>
                <a:cs typeface="Times New Roman" pitchFamily="18" charset="0"/>
              </a:rPr>
              <a:t>Тексерулерді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ресімдеу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тәртібі</a:t>
            </a:r>
            <a:br>
              <a:rPr lang="ru-RU" dirty="0"/>
            </a:br>
            <a:endParaRPr lang="ru-RU" dirty="0"/>
          </a:p>
        </p:txBody>
      </p:sp>
      <p:sp>
        <p:nvSpPr>
          <p:cNvPr id="3" name="Содержимое 2"/>
          <p:cNvSpPr>
            <a:spLocks noGrp="1"/>
          </p:cNvSpPr>
          <p:nvPr>
            <p:ph idx="1"/>
          </p:nvPr>
        </p:nvSpPr>
        <p:spPr>
          <a:xfrm>
            <a:off x="457200" y="571480"/>
            <a:ext cx="8229600" cy="5554683"/>
          </a:xfrm>
        </p:spPr>
        <p:txBody>
          <a:bodyPr>
            <a:noAutofit/>
          </a:bodyPr>
          <a:lstStyle/>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Тексерудің нәтижелері бойынша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бақылау және қадағалау органының лауазымды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адамы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екі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данада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нәтижелері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жасайды</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нәтижелері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актіде</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1) </a:t>
            </a:r>
            <a:r>
              <a:rPr lang="ru-RU" sz="1600" dirty="0" err="1">
                <a:latin typeface="Times New Roman" pitchFamily="18" charset="0"/>
                <a:cs typeface="Times New Roman" pitchFamily="18" charset="0"/>
              </a:rPr>
              <a:t>актінің жасалған күні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уақыты және орны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2) </a:t>
            </a:r>
            <a:r>
              <a:rPr lang="ru-RU" sz="1600" dirty="0" err="1">
                <a:latin typeface="Times New Roman" pitchFamily="18" charset="0"/>
                <a:cs typeface="Times New Roman" pitchFamily="18" charset="0"/>
              </a:rPr>
              <a:t>бақылау және қадағалау органының атауы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3) </a:t>
            </a:r>
            <a:r>
              <a:rPr lang="ru-RU" sz="1600" dirty="0" err="1">
                <a:latin typeface="Times New Roman" pitchFamily="18" charset="0"/>
                <a:cs typeface="Times New Roman" pitchFamily="18" charset="0"/>
              </a:rPr>
              <a:t>оның негізінде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жүргізілген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тағайындау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жасалған күні </a:t>
            </a:r>
            <a:r>
              <a:rPr lang="ru-RU" sz="1600" dirty="0">
                <a:latin typeface="Times New Roman" pitchFamily="18" charset="0"/>
                <a:cs typeface="Times New Roman" pitchFamily="18" charset="0"/>
              </a:rPr>
              <a:t>мен </a:t>
            </a:r>
            <a:r>
              <a:rPr lang="ru-RU" sz="1600" dirty="0" err="1">
                <a:latin typeface="Times New Roman" pitchFamily="18" charset="0"/>
                <a:cs typeface="Times New Roman" pitchFamily="18" charset="0"/>
              </a:rPr>
              <a:t>оның нөмірі</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4) </a:t>
            </a:r>
            <a:r>
              <a:rPr lang="ru-RU" sz="1600" dirty="0" err="1">
                <a:latin typeface="Times New Roman" pitchFamily="18" charset="0"/>
                <a:cs typeface="Times New Roman" pitchFamily="18" charset="0"/>
              </a:rPr>
              <a:t>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жүргізген адамның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адамдардың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әкесінің 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 жағдайда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лауазымы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5)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субъектінің атауы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әкесінің 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 жағдайда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 кезінде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сол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жерде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 жеке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заңды тұлға өкілінің лауазымы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6) </a:t>
            </a:r>
            <a:r>
              <a:rPr lang="ru-RU" sz="1600" dirty="0" err="1">
                <a:latin typeface="Times New Roman" pitchFamily="18" charset="0"/>
                <a:cs typeface="Times New Roman" pitchFamily="18" charset="0"/>
              </a:rPr>
              <a:t>тексерудің жүргізілген күні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орны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кезеңі</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7) </a:t>
            </a:r>
            <a:r>
              <a:rPr lang="ru-RU" sz="1600" dirty="0" err="1">
                <a:latin typeface="Times New Roman" pitchFamily="18" charset="0"/>
                <a:cs typeface="Times New Roman" pitchFamily="18" charset="0"/>
              </a:rPr>
              <a:t>тексерудің нәтижелері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оның ішінде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анықталған бұзушылықтар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олардың сипаты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мәліметтер</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8) </a:t>
            </a:r>
            <a:r>
              <a:rPr lang="ru-RU" sz="1600" dirty="0" err="1">
                <a:latin typeface="Times New Roman" pitchFamily="18" charset="0"/>
                <a:cs typeface="Times New Roman" pitchFamily="18" charset="0"/>
              </a:rPr>
              <a:t>тексерілетін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субъекті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өкілінің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сондай-ақ 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жүргізу кезінде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қатысқан адамның актімен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танысуы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танысудан</a:t>
            </a:r>
            <a:r>
              <a:rPr lang="ru-RU" sz="1600" dirty="0">
                <a:latin typeface="Times New Roman" pitchFamily="18" charset="0"/>
                <a:cs typeface="Times New Roman" pitchFamily="18" charset="0"/>
              </a:rPr>
              <a:t> бас </a:t>
            </a:r>
            <a:r>
              <a:rPr lang="ru-RU" sz="1600" dirty="0" err="1">
                <a:latin typeface="Times New Roman" pitchFamily="18" charset="0"/>
                <a:cs typeface="Times New Roman" pitchFamily="18" charset="0"/>
              </a:rPr>
              <a:t>тартуы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мәліметтер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олардың қолы 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қол қоюдан бас</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тартуы</a:t>
            </a:r>
            <a:r>
              <a:rPr lang="ru-RU" sz="1600" dirty="0">
                <a:latin typeface="Times New Roman" pitchFamily="18" charset="0"/>
                <a:cs typeface="Times New Roman" pitchFamily="18" charset="0"/>
              </a:rPr>
              <a:t>;</a:t>
            </a:r>
          </a:p>
          <a:p>
            <a:r>
              <a:rPr lang="ru-RU" sz="1600" dirty="0">
                <a:latin typeface="Times New Roman" pitchFamily="18" charset="0"/>
                <a:cs typeface="Times New Roman" pitchFamily="18" charset="0"/>
              </a:rPr>
              <a:t>9) </a:t>
            </a:r>
            <a:r>
              <a:rPr lang="ru-RU" sz="1600" dirty="0" err="1">
                <a:latin typeface="Times New Roman" pitchFamily="18" charset="0"/>
                <a:cs typeface="Times New Roman" pitchFamily="18" charset="0"/>
              </a:rPr>
              <a:t>тексеруді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жүргізген лауазымды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адамның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адамдардың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қолы көрсетіледі</a:t>
            </a:r>
            <a:r>
              <a:rPr lang="ru-RU" sz="1600" dirty="0">
                <a:latin typeface="Times New Roman" pitchFamily="18" charset="0"/>
                <a:cs typeface="Times New Roman" pitchFamily="18" charset="0"/>
              </a:rPr>
              <a:t>.</a:t>
            </a:r>
          </a:p>
          <a:p>
            <a:r>
              <a:rPr lang="ru-RU" sz="1600" dirty="0" err="1">
                <a:latin typeface="Times New Roman" pitchFamily="18" charset="0"/>
                <a:cs typeface="Times New Roman" pitchFamily="18" charset="0"/>
              </a:rPr>
              <a:t>Тексерудің нәтижелері 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 жағдайда өнімдердің үлгілерін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сынамаларын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іріктеу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қоршаған </a:t>
            </a:r>
            <a:r>
              <a:rPr lang="ru-RU" sz="1600" dirty="0">
                <a:latin typeface="Times New Roman" pitchFamily="18" charset="0"/>
                <a:cs typeface="Times New Roman" pitchFamily="18" charset="0"/>
              </a:rPr>
              <a:t>орта </a:t>
            </a:r>
            <a:r>
              <a:rPr lang="ru-RU" sz="1600" dirty="0" err="1">
                <a:latin typeface="Times New Roman" pitchFamily="18" charset="0"/>
                <a:cs typeface="Times New Roman" pitchFamily="18" charset="0"/>
              </a:rPr>
              <a:t>объек­тілерін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зерттеу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актілер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жүргізілген зерттеулердің </a:t>
            </a:r>
            <a:r>
              <a:rPr lang="ru-RU" sz="1600" dirty="0">
                <a:latin typeface="Times New Roman" pitchFamily="18" charset="0"/>
                <a:cs typeface="Times New Roman" pitchFamily="18" charset="0"/>
              </a:rPr>
              <a:t>(</a:t>
            </a:r>
            <a:r>
              <a:rPr lang="ru-RU" sz="1600" dirty="0" err="1">
                <a:latin typeface="Times New Roman" pitchFamily="18" charset="0"/>
                <a:cs typeface="Times New Roman" pitchFamily="18" charset="0"/>
              </a:rPr>
              <a:t>сынақтардың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сараптамалардың хаттамалары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қорытындылары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 тексеру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нәтижелерімен байланысты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басқа </a:t>
            </a:r>
            <a:r>
              <a:rPr lang="ru-RU" sz="1600" dirty="0">
                <a:latin typeface="Times New Roman" pitchFamily="18" charset="0"/>
                <a:cs typeface="Times New Roman" pitchFamily="18" charset="0"/>
              </a:rPr>
              <a:t>да </a:t>
            </a:r>
            <a:r>
              <a:rPr lang="ru-RU" sz="1600" dirty="0" err="1">
                <a:latin typeface="Times New Roman" pitchFamily="18" charset="0"/>
                <a:cs typeface="Times New Roman" pitchFamily="18" charset="0"/>
              </a:rPr>
              <a:t>құжаттар немесе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олардың көшірмелері қоса беріледі</a:t>
            </a:r>
            <a:r>
              <a:rPr lang="ru-RU" sz="1600" dirty="0">
                <a:latin typeface="Times New Roman" pitchFamily="18" charset="0"/>
                <a:cs typeface="Times New Roman" pitchFamily="18"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1"/>
            <a:ext cx="8229600" cy="615205"/>
          </a:xfrm>
        </p:spPr>
        <p:txBody>
          <a:bodyPr>
            <a:normAutofit fontScale="90000"/>
          </a:bodyPr>
          <a:lstStyle/>
          <a:p>
            <a:endParaRPr lang="ru-RU" dirty="0"/>
          </a:p>
        </p:txBody>
      </p:sp>
      <p:sp>
        <p:nvSpPr>
          <p:cNvPr id="3" name="Содержимое 2"/>
          <p:cNvSpPr>
            <a:spLocks noGrp="1"/>
          </p:cNvSpPr>
          <p:nvPr>
            <p:ph idx="1"/>
          </p:nvPr>
        </p:nvSpPr>
        <p:spPr>
          <a:xfrm>
            <a:off x="457200" y="1196752"/>
            <a:ext cx="8095928" cy="4929411"/>
          </a:xfrm>
        </p:spPr>
        <p:txBody>
          <a:bodyPr>
            <a:normAutofit fontScale="25000" lnSpcReduction="20000"/>
          </a:bodyPr>
          <a:lstStyle/>
          <a:p>
            <a:r>
              <a:rPr lang="ru-RU" sz="8000" dirty="0">
                <a:latin typeface="Times New Roman" pitchFamily="18" charset="0"/>
                <a:cs typeface="Times New Roman" pitchFamily="18" charset="0"/>
              </a:rPr>
              <a:t>2. </a:t>
            </a:r>
            <a:r>
              <a:rPr lang="ru-RU" sz="8000" dirty="0" err="1">
                <a:latin typeface="Times New Roman" pitchFamily="18" charset="0"/>
                <a:cs typeface="Times New Roman" pitchFamily="18" charset="0"/>
              </a:rPr>
              <a:t>Тексерудің нәтижелері бойынша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ескертулер</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және </a:t>
            </a:r>
            <a:r>
              <a:rPr lang="ru-RU" sz="8000" dirty="0">
                <a:latin typeface="Times New Roman" pitchFamily="18" charset="0"/>
                <a:cs typeface="Times New Roman" pitchFamily="18" charset="0"/>
              </a:rPr>
              <a:t>(</a:t>
            </a:r>
            <a:r>
              <a:rPr lang="ru-RU" sz="8000" dirty="0" err="1">
                <a:latin typeface="Times New Roman" pitchFamily="18" charset="0"/>
                <a:cs typeface="Times New Roman" pitchFamily="18" charset="0"/>
              </a:rPr>
              <a:t>немесе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қарсылықтар болған жағдайда, заңды тұлғаның басшысы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немесе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жеке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тұлға </a:t>
            </a:r>
            <a:r>
              <a:rPr lang="ru-RU" sz="8000" dirty="0">
                <a:latin typeface="Times New Roman" pitchFamily="18" charset="0"/>
                <a:cs typeface="Times New Roman" pitchFamily="18" charset="0"/>
              </a:rPr>
              <a:t>не </a:t>
            </a:r>
            <a:r>
              <a:rPr lang="ru-RU" sz="8000" dirty="0" err="1">
                <a:latin typeface="Times New Roman" pitchFamily="18" charset="0"/>
                <a:cs typeface="Times New Roman" pitchFamily="18" charset="0"/>
              </a:rPr>
              <a:t>олардың өкілдері оларды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жазбаша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түрде баяндайды</a:t>
            </a:r>
            <a:r>
              <a:rPr lang="ru-RU" sz="8000" dirty="0">
                <a:latin typeface="Times New Roman" pitchFamily="18" charset="0"/>
                <a:cs typeface="Times New Roman" pitchFamily="18" charset="0"/>
              </a:rPr>
              <a:t>.</a:t>
            </a:r>
          </a:p>
          <a:p>
            <a:r>
              <a:rPr lang="ru-RU" sz="8000" dirty="0" err="1">
                <a:latin typeface="Times New Roman" pitchFamily="18" charset="0"/>
                <a:cs typeface="Times New Roman" pitchFamily="18" charset="0"/>
              </a:rPr>
              <a:t>Ескертулер</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және </a:t>
            </a:r>
            <a:r>
              <a:rPr lang="ru-RU" sz="8000" dirty="0">
                <a:latin typeface="Times New Roman" pitchFamily="18" charset="0"/>
                <a:cs typeface="Times New Roman" pitchFamily="18" charset="0"/>
              </a:rPr>
              <a:t>(</a:t>
            </a:r>
            <a:r>
              <a:rPr lang="ru-RU" sz="8000" dirty="0" err="1">
                <a:latin typeface="Times New Roman" pitchFamily="18" charset="0"/>
                <a:cs typeface="Times New Roman" pitchFamily="18" charset="0"/>
              </a:rPr>
              <a:t>немесе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қарсылықтар тексеру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жүргізудің нәти­желері туралы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актіге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қоса беріледі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ол</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туралы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тиісті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белгі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жасалады</a:t>
            </a:r>
            <a:r>
              <a:rPr lang="ru-RU" sz="8000" dirty="0">
                <a:latin typeface="Times New Roman" pitchFamily="18" charset="0"/>
                <a:cs typeface="Times New Roman" pitchFamily="18" charset="0"/>
              </a:rPr>
              <a:t>.</a:t>
            </a:r>
          </a:p>
          <a:p>
            <a:r>
              <a:rPr lang="ru-RU" sz="8000" dirty="0">
                <a:latin typeface="Times New Roman" pitchFamily="18" charset="0"/>
                <a:cs typeface="Times New Roman" pitchFamily="18" charset="0"/>
              </a:rPr>
              <a:t>3. </a:t>
            </a:r>
            <a:r>
              <a:rPr lang="ru-RU" sz="8000" dirty="0" err="1">
                <a:latin typeface="Times New Roman" pitchFamily="18" charset="0"/>
                <a:cs typeface="Times New Roman" pitchFamily="18" charset="0"/>
              </a:rPr>
              <a:t>Тексерілетін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субъектіде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түпнұсқа ретінде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болатын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құжат­тардың көшірмелерін қоспағанда, қосымшаларының көшірмелері </a:t>
            </a:r>
            <a:r>
              <a:rPr lang="ru-RU" sz="8000" dirty="0">
                <a:latin typeface="Times New Roman" pitchFamily="18" charset="0"/>
                <a:cs typeface="Times New Roman" pitchFamily="18" charset="0"/>
              </a:rPr>
              <a:t>бар </a:t>
            </a:r>
            <a:r>
              <a:rPr lang="ru-RU" sz="8000" dirty="0" err="1">
                <a:latin typeface="Times New Roman" pitchFamily="18" charset="0"/>
                <a:cs typeface="Times New Roman" pitchFamily="18" charset="0"/>
              </a:rPr>
              <a:t>тексерудің нәтижелері туралы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актінің бір</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данасы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танысу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және анықталған бұзушылықтарды жою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жөнінде шаралар</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қабылдау және басқа </a:t>
            </a:r>
            <a:r>
              <a:rPr lang="ru-RU" sz="8000" dirty="0">
                <a:latin typeface="Times New Roman" pitchFamily="18" charset="0"/>
                <a:cs typeface="Times New Roman" pitchFamily="18" charset="0"/>
              </a:rPr>
              <a:t>да </a:t>
            </a:r>
            <a:r>
              <a:rPr lang="ru-RU" sz="8000" dirty="0" err="1">
                <a:latin typeface="Times New Roman" pitchFamily="18" charset="0"/>
                <a:cs typeface="Times New Roman" pitchFamily="18" charset="0"/>
              </a:rPr>
              <a:t>іс-қимылдар үшін заңды тұлғаның басшысына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немесе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жеке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тұлғаға </a:t>
            </a:r>
            <a:r>
              <a:rPr lang="ru-RU" sz="8000" dirty="0">
                <a:latin typeface="Times New Roman" pitchFamily="18" charset="0"/>
                <a:cs typeface="Times New Roman" pitchFamily="18" charset="0"/>
              </a:rPr>
              <a:t>не </a:t>
            </a:r>
            <a:r>
              <a:rPr lang="ru-RU" sz="8000" dirty="0" err="1">
                <a:latin typeface="Times New Roman" pitchFamily="18" charset="0"/>
                <a:cs typeface="Times New Roman" pitchFamily="18" charset="0"/>
              </a:rPr>
              <a:t>олардың өкілдеріне тапсырылады</a:t>
            </a:r>
            <a:r>
              <a:rPr lang="ru-RU" sz="8000" dirty="0">
                <a:latin typeface="Times New Roman" pitchFamily="18" charset="0"/>
                <a:cs typeface="Times New Roman" pitchFamily="18" charset="0"/>
              </a:rPr>
              <a:t>.</a:t>
            </a:r>
          </a:p>
          <a:p>
            <a:r>
              <a:rPr lang="ru-RU" sz="8000" dirty="0">
                <a:latin typeface="Times New Roman" pitchFamily="18" charset="0"/>
                <a:cs typeface="Times New Roman" pitchFamily="18" charset="0"/>
              </a:rPr>
              <a:t>4. </a:t>
            </a:r>
            <a:r>
              <a:rPr lang="ru-RU" sz="8000" dirty="0" err="1">
                <a:latin typeface="Times New Roman" pitchFamily="18" charset="0"/>
                <a:cs typeface="Times New Roman" pitchFamily="18" charset="0"/>
              </a:rPr>
              <a:t>Тексеру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нәтижесінде анықталған бұзушылықтар бойынша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тексерілген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субъекті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үш күн мерзімде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қарсылықтар болмағанда тексеруді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жүргізген мемлекеттік</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органның басшысымен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келісілген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мерзімдерді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көрсете отырып</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анықталған бұзушылықтарды жою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жөнінде қабылданатын шаралар</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туралы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ақпарат беруге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міндетті</a:t>
            </a:r>
            <a:r>
              <a:rPr lang="ru-RU" sz="8000" dirty="0">
                <a:latin typeface="Times New Roman" pitchFamily="18" charset="0"/>
                <a:cs typeface="Times New Roman" pitchFamily="18" charset="0"/>
              </a:rPr>
              <a:t>.</a:t>
            </a:r>
          </a:p>
          <a:p>
            <a:r>
              <a:rPr lang="ru-RU" sz="8000" dirty="0">
                <a:latin typeface="Times New Roman" pitchFamily="18" charset="0"/>
                <a:cs typeface="Times New Roman" pitchFamily="18" charset="0"/>
              </a:rPr>
              <a:t>5. </a:t>
            </a:r>
            <a:r>
              <a:rPr lang="ru-RU" sz="8000" dirty="0" err="1">
                <a:latin typeface="Times New Roman" pitchFamily="18" charset="0"/>
                <a:cs typeface="Times New Roman" pitchFamily="18" charset="0"/>
              </a:rPr>
              <a:t>Тексерілетін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субъектілердің келушілер</a:t>
            </a:r>
            <a:r>
              <a:rPr lang="ru-RU" sz="8000" dirty="0">
                <a:latin typeface="Times New Roman" pitchFamily="18" charset="0"/>
                <a:cs typeface="Times New Roman" pitchFamily="18" charset="0"/>
              </a:rPr>
              <a:t> мен </a:t>
            </a:r>
            <a:r>
              <a:rPr lang="ru-RU" sz="8000" dirty="0" err="1">
                <a:latin typeface="Times New Roman" pitchFamily="18" charset="0"/>
                <a:cs typeface="Times New Roman" pitchFamily="18" charset="0"/>
              </a:rPr>
              <a:t>тексерулерді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есепке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алу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кітабын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жүргізуге құқығы </a:t>
            </a:r>
            <a:r>
              <a:rPr lang="ru-RU" sz="8000" dirty="0">
                <a:latin typeface="Times New Roman" pitchFamily="18" charset="0"/>
                <a:cs typeface="Times New Roman" pitchFamily="18" charset="0"/>
              </a:rPr>
              <a:t>бар. </a:t>
            </a:r>
            <a:r>
              <a:rPr lang="ru-RU" sz="8000" dirty="0" err="1">
                <a:latin typeface="Times New Roman" pitchFamily="18" charset="0"/>
                <a:cs typeface="Times New Roman" pitchFamily="18" charset="0"/>
              </a:rPr>
              <a:t>Бақылау және қадағалау органдарының лауазымды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адамдары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тексерілетін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субъектілердің келушілер</a:t>
            </a:r>
            <a:r>
              <a:rPr lang="ru-RU" sz="8000" dirty="0">
                <a:latin typeface="Times New Roman" pitchFamily="18" charset="0"/>
                <a:cs typeface="Times New Roman" pitchFamily="18" charset="0"/>
              </a:rPr>
              <a:t> мен </a:t>
            </a:r>
            <a:r>
              <a:rPr lang="ru-RU" sz="8000" dirty="0" err="1">
                <a:latin typeface="Times New Roman" pitchFamily="18" charset="0"/>
                <a:cs typeface="Times New Roman" pitchFamily="18" charset="0"/>
              </a:rPr>
              <a:t>тексерулерді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есепке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алу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кітабында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тегін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лауа­зым­дарын</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және актіде</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баяндалған деректерді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көрсете отырып</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жүр­гізілген іс-әрекет туралы</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жазба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жасауға міндетті</a:t>
            </a:r>
            <a:r>
              <a:rPr lang="ru-RU" sz="8000" dirty="0">
                <a:latin typeface="Times New Roman" pitchFamily="18" charset="0"/>
                <a:cs typeface="Times New Roman" pitchFamily="18" charset="0"/>
              </a:rPr>
              <a:t>.</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14290"/>
            <a:ext cx="8229600" cy="60348"/>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626121"/>
          </a:xfrm>
        </p:spPr>
        <p:txBody>
          <a:bodyPr>
            <a:noAutofit/>
          </a:bodyPr>
          <a:lstStyle/>
          <a:p>
            <a:r>
              <a:rPr lang="ru-RU" sz="2400" dirty="0">
                <a:latin typeface="Times New Roman" pitchFamily="18" charset="0"/>
                <a:cs typeface="Times New Roman" pitchFamily="18" charset="0"/>
              </a:rPr>
              <a:t>6. </a:t>
            </a:r>
            <a:r>
              <a:rPr lang="ru-RU" sz="2400" dirty="0" err="1">
                <a:latin typeface="Times New Roman" pitchFamily="18" charset="0"/>
                <a:cs typeface="Times New Roman" pitchFamily="18" charset="0"/>
              </a:rPr>
              <a:t>Түпнұсқалық бухгалтерлік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 өзге </a:t>
            </a:r>
            <a:r>
              <a:rPr lang="ru-RU" sz="2400" dirty="0">
                <a:latin typeface="Times New Roman" pitchFamily="18" charset="0"/>
                <a:cs typeface="Times New Roman" pitchFamily="18" charset="0"/>
              </a:rPr>
              <a:t>де </a:t>
            </a:r>
            <a:r>
              <a:rPr lang="ru-RU" sz="2400" dirty="0" err="1">
                <a:latin typeface="Times New Roman" pitchFamily="18" charset="0"/>
                <a:cs typeface="Times New Roman" pitchFamily="18" charset="0"/>
              </a:rPr>
              <a:t>құжаттарды 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қоюға және алуға тыйым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салынады</a:t>
            </a:r>
            <a:r>
              <a:rPr lang="ru-RU" sz="2400" dirty="0">
                <a:latin typeface="Times New Roman" pitchFamily="18" charset="0"/>
                <a:cs typeface="Times New Roman" pitchFamily="18" charset="0"/>
              </a:rPr>
              <a:t>.</a:t>
            </a:r>
          </a:p>
          <a:p>
            <a:r>
              <a:rPr lang="ru-RU" sz="2400" dirty="0" err="1">
                <a:latin typeface="Times New Roman" pitchFamily="18" charset="0"/>
                <a:cs typeface="Times New Roman" pitchFamily="18" charset="0"/>
              </a:rPr>
              <a:t>Түпнұсқалық құжаттарды 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қою және алу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Қазақстан Республикасы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Қылмыстық іс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жүргізу кодексінің нормаларына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сәйкес, сондай-ақ Қазақстан Республикасының Әкімшілік құқық бұзушылық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кодексінде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көзделген жағдайларда жүргізіледі.</a:t>
            </a:r>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7.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жүргізілген кезде</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Заңның </a:t>
            </a:r>
            <a:r>
              <a:rPr lang="ru-RU" sz="2400" dirty="0">
                <a:latin typeface="Times New Roman" pitchFamily="18" charset="0"/>
                <a:cs typeface="Times New Roman" pitchFamily="18" charset="0"/>
              </a:rPr>
              <a:t>5-бабына </a:t>
            </a:r>
            <a:r>
              <a:rPr lang="ru-RU" sz="2400" dirty="0" err="1">
                <a:latin typeface="Times New Roman" pitchFamily="18" charset="0"/>
                <a:cs typeface="Times New Roman" pitchFamily="18" charset="0"/>
              </a:rPr>
              <a:t>сәйкес Қа­зақстан Республикасының заңнамасында белгіленген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талаптарды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бұзушылық болмаған жағдайда 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нәтижелері жөніндегі актіге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тиісті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жазба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жасалады</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8. </a:t>
            </a:r>
            <a:r>
              <a:rPr lang="ru-RU" sz="2400" dirty="0" err="1">
                <a:latin typeface="Times New Roman" pitchFamily="18" charset="0"/>
                <a:cs typeface="Times New Roman" pitchFamily="18" charset="0"/>
              </a:rPr>
              <a:t>Тексерілетін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субъектіге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тексеруді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тағайындау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актіде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көрсетілген тексеруді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аяқтау мерзімінен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кешіктірілмей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нәтижелері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актінің тапсырылған күні 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мерзімінің аяқталуы 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есептеледі</a:t>
            </a:r>
            <a:r>
              <a:rPr lang="ru-RU" sz="2400" dirty="0">
                <a:latin typeface="Times New Roman" pitchFamily="18" charset="0"/>
                <a:cs typeface="Times New Roman" pitchFamily="18" charset="0"/>
              </a:rPr>
              <a:t>.</a:t>
            </a:r>
          </a:p>
        </p:txBody>
      </p:sp>
      <p:pic>
        <p:nvPicPr>
          <p:cNvPr id="4" name="Picture 1" descr="http://dorkarta.enbek.gov.kz/Content/images/map-logo-6.png"/>
          <p:cNvPicPr>
            <a:picLocks noChangeAspect="1" noChangeArrowheads="1"/>
          </p:cNvPicPr>
          <p:nvPr/>
        </p:nvPicPr>
        <p:blipFill>
          <a:blip r:embed="rId2" r:link="rId3"/>
          <a:srcRect/>
          <a:stretch>
            <a:fillRect/>
          </a:stretch>
        </p:blipFill>
        <p:spPr bwMode="auto">
          <a:xfrm>
            <a:off x="7715272" y="0"/>
            <a:ext cx="1143000" cy="762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err="1">
                <a:solidFill>
                  <a:srgbClr val="FF0000"/>
                </a:solidFill>
                <a:latin typeface="Times New Roman" pitchFamily="18" charset="0"/>
                <a:cs typeface="Times New Roman" pitchFamily="18" charset="0"/>
              </a:rPr>
              <a:t>Бақылау және қадағалау органдарының лауазымды</a:t>
            </a:r>
            <a:r>
              <a:rPr lang="ru-RU" sz="2400" dirty="0">
                <a:solidFill>
                  <a:srgbClr val="FF0000"/>
                </a:solidFill>
                <a:latin typeface="Times New Roman" pitchFamily="18" charset="0"/>
                <a:cs typeface="Times New Roman" pitchFamily="18" charset="0"/>
              </a:rPr>
              <a:t>  </a:t>
            </a:r>
            <a:r>
              <a:rPr lang="ru-RU" sz="2400" dirty="0" err="1">
                <a:solidFill>
                  <a:srgbClr val="FF0000"/>
                </a:solidFill>
                <a:latin typeface="Times New Roman" pitchFamily="18" charset="0"/>
                <a:cs typeface="Times New Roman" pitchFamily="18" charset="0"/>
              </a:rPr>
              <a:t>адамдарының тексерулер</a:t>
            </a:r>
            <a:r>
              <a:rPr lang="ru-RU" sz="2400" dirty="0">
                <a:solidFill>
                  <a:srgbClr val="FF0000"/>
                </a:solidFill>
                <a:latin typeface="Times New Roman" pitchFamily="18" charset="0"/>
                <a:cs typeface="Times New Roman" pitchFamily="18" charset="0"/>
              </a:rPr>
              <a:t> </a:t>
            </a:r>
            <a:r>
              <a:rPr lang="ru-RU" sz="2400" dirty="0" err="1">
                <a:solidFill>
                  <a:srgbClr val="FF0000"/>
                </a:solidFill>
                <a:latin typeface="Times New Roman" pitchFamily="18" charset="0"/>
                <a:cs typeface="Times New Roman" pitchFamily="18" charset="0"/>
              </a:rPr>
              <a:t>жүргізу кезінде</a:t>
            </a:r>
            <a:r>
              <a:rPr lang="ru-RU" sz="2400" dirty="0">
                <a:solidFill>
                  <a:srgbClr val="FF0000"/>
                </a:solidFill>
                <a:latin typeface="Times New Roman" pitchFamily="18" charset="0"/>
                <a:cs typeface="Times New Roman" pitchFamily="18" charset="0"/>
              </a:rPr>
              <a:t> </a:t>
            </a:r>
            <a:r>
              <a:rPr lang="ru-RU" sz="2400" dirty="0" err="1">
                <a:solidFill>
                  <a:srgbClr val="FF0000"/>
                </a:solidFill>
                <a:latin typeface="Times New Roman" pitchFamily="18" charset="0"/>
                <a:cs typeface="Times New Roman" pitchFamily="18" charset="0"/>
              </a:rPr>
              <a:t>анықталған бұзу­шылықтар фактілері</a:t>
            </a:r>
            <a:r>
              <a:rPr lang="ru-RU" sz="2400" dirty="0">
                <a:solidFill>
                  <a:srgbClr val="FF0000"/>
                </a:solidFill>
                <a:latin typeface="Times New Roman" pitchFamily="18" charset="0"/>
                <a:cs typeface="Times New Roman" pitchFamily="18" charset="0"/>
              </a:rPr>
              <a:t> </a:t>
            </a:r>
            <a:r>
              <a:rPr lang="ru-RU" sz="2400" dirty="0" err="1">
                <a:solidFill>
                  <a:srgbClr val="FF0000"/>
                </a:solidFill>
                <a:latin typeface="Times New Roman" pitchFamily="18" charset="0"/>
                <a:cs typeface="Times New Roman" pitchFamily="18" charset="0"/>
              </a:rPr>
              <a:t>бойынша</a:t>
            </a:r>
            <a:r>
              <a:rPr lang="ru-RU" sz="2400" dirty="0">
                <a:solidFill>
                  <a:srgbClr val="FF0000"/>
                </a:solidFill>
                <a:latin typeface="Times New Roman" pitchFamily="18" charset="0"/>
                <a:cs typeface="Times New Roman" pitchFamily="18" charset="0"/>
              </a:rPr>
              <a:t> </a:t>
            </a:r>
            <a:r>
              <a:rPr lang="ru-RU" sz="2400" dirty="0" err="1">
                <a:solidFill>
                  <a:srgbClr val="FF0000"/>
                </a:solidFill>
                <a:latin typeface="Times New Roman" pitchFamily="18" charset="0"/>
                <a:cs typeface="Times New Roman" pitchFamily="18" charset="0"/>
              </a:rPr>
              <a:t>қабылдайтын шаралары</a:t>
            </a:r>
            <a:r>
              <a:rPr lang="ru-RU" sz="2400" dirty="0">
                <a:solidFill>
                  <a:srgbClr val="FF0000"/>
                </a:solidFill>
                <a:latin typeface="Times New Roman" pitchFamily="18" charset="0"/>
                <a:cs typeface="Times New Roman" pitchFamily="18" charset="0"/>
              </a:rPr>
              <a:t> </a:t>
            </a:r>
            <a:br>
              <a:rPr lang="ru-RU" sz="2400" dirty="0">
                <a:solidFill>
                  <a:srgbClr val="FF0000"/>
                </a:solidFill>
                <a:latin typeface="Times New Roman" pitchFamily="18" charset="0"/>
                <a:cs typeface="Times New Roman" pitchFamily="18" charset="0"/>
              </a:rPr>
            </a:br>
            <a:endParaRPr lang="ru-RU" sz="24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r>
              <a:rPr lang="ru-RU" dirty="0" err="1">
                <a:latin typeface="Times New Roman" pitchFamily="18" charset="0"/>
                <a:cs typeface="Times New Roman" pitchFamily="18" charset="0"/>
              </a:rPr>
              <a:t>Егер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жүргізу нәтижесінде 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субъектінің </a:t>
            </a:r>
            <a:r>
              <a:rPr lang="ru-RU" dirty="0">
                <a:latin typeface="Times New Roman" pitchFamily="18" charset="0"/>
                <a:cs typeface="Times New Roman" pitchFamily="18" charset="0"/>
              </a:rPr>
              <a:t>осы </a:t>
            </a:r>
            <a:r>
              <a:rPr lang="ru-RU" dirty="0" err="1">
                <a:latin typeface="Times New Roman" pitchFamily="18" charset="0"/>
                <a:cs typeface="Times New Roman" pitchFamily="18" charset="0"/>
              </a:rPr>
              <a:t>Заң­ның </a:t>
            </a:r>
            <a:r>
              <a:rPr lang="ru-RU" dirty="0">
                <a:latin typeface="Times New Roman" pitchFamily="18" charset="0"/>
                <a:cs typeface="Times New Roman" pitchFamily="18" charset="0"/>
              </a:rPr>
              <a:t>5-бабына </a:t>
            </a:r>
            <a:r>
              <a:rPr lang="ru-RU" dirty="0" err="1">
                <a:latin typeface="Times New Roman" pitchFamily="18" charset="0"/>
                <a:cs typeface="Times New Roman" pitchFamily="18" charset="0"/>
              </a:rPr>
              <a:t>сәйкес Қазақстан Республикасының заң­нама­сын­да белгіленген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талаптарды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бұзушылықтардың фактісі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анықталған болса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бақылау және қадағалау органының 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адамдары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Қазақстан Республикасының заңнамасында көзделген өкілеттіктер шегінде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анықталған бұзушылықтарды жою</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олардың алдын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адамның өміріне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денсаулығына және қоршаған ортаға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заңды тұлғалардың заңды мүдделеріне ықтимал зиян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кел­тіруді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болдырмау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жөнінде Қазақстан Республикасының заңдарында көзделген шараларды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сондай-ақ бұзушылыққа жол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берген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адамдарды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Қазақстан Республикасының заңдарында белгіленген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жауаптылыққа тарту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жөнінде шаралар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қабылдауға міндетті</a:t>
            </a:r>
            <a:r>
              <a:rPr lang="ru-RU" dirty="0">
                <a:latin typeface="Times New Roman" pitchFamily="18" charset="0"/>
                <a:cs typeface="Times New Roman" pitchFamily="18" charset="0"/>
              </a:rPr>
              <a:t>.</a:t>
            </a:r>
          </a:p>
          <a:p>
            <a:r>
              <a:rPr lang="ru-RU" dirty="0" err="1">
                <a:latin typeface="Times New Roman" pitchFamily="18" charset="0"/>
                <a:cs typeface="Times New Roman" pitchFamily="18" charset="0"/>
              </a:rPr>
              <a:t>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қатысты тыйым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салу-шектеу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сипатындағы шаралар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қабылдаған кезде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бақылау және қадағалау </a:t>
            </a:r>
            <a:r>
              <a:rPr lang="ru-RU" dirty="0">
                <a:latin typeface="Times New Roman" pitchFamily="18" charset="0"/>
                <a:cs typeface="Times New Roman" pitchFamily="18" charset="0"/>
              </a:rPr>
              <a:t>органы </a:t>
            </a:r>
            <a:r>
              <a:rPr lang="ru-RU" dirty="0" err="1">
                <a:latin typeface="Times New Roman" pitchFamily="18" charset="0"/>
                <a:cs typeface="Times New Roman" pitchFamily="18" charset="0"/>
              </a:rPr>
              <a:t>Қазақстан Республикасының заңдарында айқындалған жағдайларда және тәртіппен </a:t>
            </a:r>
            <a:r>
              <a:rPr lang="ru-RU" dirty="0" err="1">
                <a:solidFill>
                  <a:srgbClr val="00B0F0"/>
                </a:solidFill>
                <a:latin typeface="Times New Roman" pitchFamily="18" charset="0"/>
                <a:cs typeface="Times New Roman" pitchFamily="18" charset="0"/>
              </a:rPr>
              <a:t>прокурорды</a:t>
            </a:r>
            <a:r>
              <a:rPr lang="ru-RU" dirty="0">
                <a:solidFill>
                  <a:srgbClr val="00B0F0"/>
                </a:solidFill>
                <a:latin typeface="Times New Roman" pitchFamily="18" charset="0"/>
                <a:cs typeface="Times New Roman" pitchFamily="18" charset="0"/>
              </a:rPr>
              <a:t> </a:t>
            </a:r>
            <a:r>
              <a:rPr lang="ru-RU" dirty="0" err="1">
                <a:solidFill>
                  <a:srgbClr val="00B0F0"/>
                </a:solidFill>
                <a:latin typeface="Times New Roman" pitchFamily="18" charset="0"/>
                <a:cs typeface="Times New Roman" pitchFamily="18" charset="0"/>
              </a:rPr>
              <a:t>хабардар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етеді</a:t>
            </a:r>
            <a:r>
              <a:rPr lang="ru-RU" dirty="0">
                <a:latin typeface="Times New Roman" pitchFamily="18" charset="0"/>
                <a:cs typeface="Times New Roman" pitchFamily="18" charset="0"/>
              </a:rPr>
              <a:t>.</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err="1">
                <a:solidFill>
                  <a:srgbClr val="FF0000"/>
                </a:solidFill>
                <a:latin typeface="Times New Roman" pitchFamily="18" charset="0"/>
                <a:cs typeface="Times New Roman" pitchFamily="18" charset="0"/>
              </a:rPr>
              <a:t>Мемлекеттік</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бақылау</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және</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қадағалау</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талаптарын</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өрескел</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бұза</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отырып</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жүргізілген</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тексерудің</a:t>
            </a:r>
            <a:r>
              <a:rPr lang="ru-RU" sz="3100" dirty="0">
                <a:solidFill>
                  <a:srgbClr val="FF0000"/>
                </a:solidFill>
                <a:latin typeface="Times New Roman" pitchFamily="18" charset="0"/>
                <a:cs typeface="Times New Roman" pitchFamily="18" charset="0"/>
              </a:rPr>
              <a:t> </a:t>
            </a:r>
            <a:r>
              <a:rPr lang="ru-RU" sz="3100" dirty="0" err="1">
                <a:solidFill>
                  <a:srgbClr val="FF0000"/>
                </a:solidFill>
                <a:latin typeface="Times New Roman" pitchFamily="18" charset="0"/>
                <a:cs typeface="Times New Roman" pitchFamily="18" charset="0"/>
              </a:rPr>
              <a:t>жарамсыздығы</a:t>
            </a:r>
            <a:br>
              <a:rPr lang="ru-RU" dirty="0">
                <a:latin typeface="Times New Roman" pitchFamily="18" charset="0"/>
                <a:cs typeface="Times New Roman" pitchFamily="18" charset="0"/>
              </a:rPr>
            </a:br>
            <a:endParaRPr lang="ru-RU" dirty="0"/>
          </a:p>
        </p:txBody>
      </p:sp>
      <p:sp>
        <p:nvSpPr>
          <p:cNvPr id="3" name="Содержимое 2"/>
          <p:cNvSpPr>
            <a:spLocks noGrp="1"/>
          </p:cNvSpPr>
          <p:nvPr>
            <p:ph idx="1"/>
          </p:nvPr>
        </p:nvSpPr>
        <p:spPr/>
        <p:txBody>
          <a:bodyPr>
            <a:noAutofit/>
          </a:bodyPr>
          <a:lstStyle/>
          <a:p>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Егер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бақылау және қадағалау </a:t>
            </a:r>
            <a:r>
              <a:rPr lang="ru-RU" sz="2000" dirty="0">
                <a:latin typeface="Times New Roman" pitchFamily="18" charset="0"/>
                <a:cs typeface="Times New Roman" pitchFamily="18" charset="0"/>
              </a:rPr>
              <a:t>органы </a:t>
            </a:r>
            <a:r>
              <a:rPr lang="ru-RU" sz="2000" dirty="0" err="1">
                <a:latin typeface="Times New Roman" pitchFamily="18" charset="0"/>
                <a:cs typeface="Times New Roman" pitchFamily="18" charset="0"/>
              </a:rPr>
              <a:t>тексеруді</a:t>
            </a:r>
            <a:r>
              <a:rPr lang="ru-RU" sz="2000" dirty="0">
                <a:latin typeface="Times New Roman" pitchFamily="18" charset="0"/>
                <a:cs typeface="Times New Roman" pitchFamily="18" charset="0"/>
              </a:rPr>
              <a:t> осы </a:t>
            </a:r>
            <a:r>
              <a:rPr lang="ru-RU" sz="2000" dirty="0" err="1">
                <a:latin typeface="Times New Roman" pitchFamily="18" charset="0"/>
                <a:cs typeface="Times New Roman" pitchFamily="18" charset="0"/>
              </a:rPr>
              <a:t>Заңда белгіленген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тексеруді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ұйымдастыру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жүргізуге қойылатын талаптарды</a:t>
            </a:r>
            <a:r>
              <a:rPr lang="ru-RU" sz="2000" dirty="0">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өрескел бұза отырып</a:t>
            </a:r>
            <a:r>
              <a:rPr lang="ru-RU" sz="2000" dirty="0">
                <a:solidFill>
                  <a:srgbClr val="FF000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жүзеге асырса</a:t>
            </a:r>
            <a:r>
              <a:rPr lang="ru-RU" sz="2000" dirty="0">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тексеру</a:t>
            </a:r>
            <a:r>
              <a:rPr lang="ru-RU" sz="2000" dirty="0">
                <a:solidFill>
                  <a:srgbClr val="FF000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жарамсыз</a:t>
            </a:r>
            <a:r>
              <a:rPr lang="ru-RU" sz="2000" dirty="0">
                <a:solidFill>
                  <a:srgbClr val="FF0000"/>
                </a:solidFill>
                <a:latin typeface="Times New Roman" pitchFamily="18" charset="0"/>
                <a:cs typeface="Times New Roman" pitchFamily="18" charset="0"/>
              </a:rPr>
              <a:t> </a:t>
            </a:r>
            <a:r>
              <a:rPr lang="ru-RU" sz="2000" dirty="0" err="1">
                <a:latin typeface="Times New Roman" pitchFamily="18" charset="0"/>
                <a:cs typeface="Times New Roman" pitchFamily="18" charset="0"/>
              </a:rPr>
              <a:t>деп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танылады</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Жарамсыз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танылған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тексеру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актісі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Қазақстан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Республикасының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заңнамасында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белгіленген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талаптарды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тексерілетін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субъектілердің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бұзуының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дәлелі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табылмайды</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Тексерудің жарамсыз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танылуы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жоғары тұрған мемлекеттік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органның немесе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соттың оның күшін жоюына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табылады</a:t>
            </a:r>
            <a:r>
              <a:rPr lang="ru-RU" sz="2000" dirty="0">
                <a:latin typeface="Times New Roman" pitchFamily="18" charset="0"/>
                <a:cs typeface="Times New Roman" pitchFamily="18" charset="0"/>
              </a:rPr>
              <a:t>.</a:t>
            </a:r>
          </a:p>
          <a:p>
            <a:r>
              <a:rPr lang="ru-RU" sz="2000" dirty="0" err="1">
                <a:latin typeface="Times New Roman" pitchFamily="18" charset="0"/>
                <a:cs typeface="Times New Roman" pitchFamily="18" charset="0"/>
              </a:rPr>
              <a:t>Жоғары тұрған мемлекеттік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органның тексерудің жарамсыздығына байланысты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актінің күшін жою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туралы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тексерілетін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субъектінің өтінішін қарауы өтініш берілген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кезден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бастап</a:t>
            </a:r>
            <a:r>
              <a:rPr lang="ru-RU" sz="2000" dirty="0">
                <a:latin typeface="Times New Roman" pitchFamily="18" charset="0"/>
                <a:cs typeface="Times New Roman" pitchFamily="18" charset="0"/>
              </a:rPr>
              <a:t> </a:t>
            </a:r>
            <a:r>
              <a:rPr lang="ru-RU" sz="2000" dirty="0">
                <a:solidFill>
                  <a:srgbClr val="FF0000"/>
                </a:solidFill>
                <a:latin typeface="Times New Roman" pitchFamily="18" charset="0"/>
                <a:cs typeface="Times New Roman" pitchFamily="18" charset="0"/>
              </a:rPr>
              <a:t>он </a:t>
            </a:r>
            <a:r>
              <a:rPr lang="ru-RU" sz="2000" dirty="0" err="1">
                <a:solidFill>
                  <a:srgbClr val="FF0000"/>
                </a:solidFill>
                <a:latin typeface="Times New Roman" pitchFamily="18" charset="0"/>
                <a:cs typeface="Times New Roman" pitchFamily="18" charset="0"/>
              </a:rPr>
              <a:t>жұмыс күні ішінде</a:t>
            </a:r>
            <a:r>
              <a:rPr lang="ru-RU" sz="2000" dirty="0">
                <a:solidFill>
                  <a:srgbClr val="FF0000"/>
                </a:solidFill>
                <a:latin typeface="Times New Roman" pitchFamily="18" charset="0"/>
                <a:cs typeface="Times New Roman" pitchFamily="18" charset="0"/>
              </a:rPr>
              <a:t> </a:t>
            </a:r>
            <a:r>
              <a:rPr lang="ru-RU" sz="2000" dirty="0" err="1">
                <a:latin typeface="Times New Roman" pitchFamily="18" charset="0"/>
                <a:cs typeface="Times New Roman" pitchFamily="18" charset="0"/>
              </a:rPr>
              <a:t>жүзеге асырылады</a:t>
            </a:r>
            <a:r>
              <a:rPr lang="ru-RU" sz="2000" dirty="0">
                <a:latin typeface="Times New Roman" pitchFamily="18" charset="0"/>
                <a:cs typeface="Times New Roman" pitchFamily="18" charset="0"/>
              </a:rPr>
              <a:t>.</a:t>
            </a:r>
          </a:p>
          <a:p>
            <a:r>
              <a:rPr lang="ru-RU" sz="2000" dirty="0" err="1">
                <a:solidFill>
                  <a:srgbClr val="FF0000"/>
                </a:solidFill>
                <a:latin typeface="Times New Roman" pitchFamily="18" charset="0"/>
                <a:cs typeface="Times New Roman" pitchFamily="18" charset="0"/>
              </a:rPr>
              <a:t>Мұндай өтінішті қараудың белгіленген</a:t>
            </a:r>
            <a:r>
              <a:rPr lang="ru-RU" sz="2000" dirty="0">
                <a:solidFill>
                  <a:srgbClr val="FF000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мерзімі</a:t>
            </a:r>
            <a:r>
              <a:rPr lang="ru-RU" sz="2000" dirty="0">
                <a:solidFill>
                  <a:srgbClr val="FF000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бұзылған жағ­дайда шешім</a:t>
            </a:r>
            <a:r>
              <a:rPr lang="ru-RU" sz="2000" dirty="0">
                <a:solidFill>
                  <a:srgbClr val="FF000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тексерілетін</a:t>
            </a:r>
            <a:r>
              <a:rPr lang="ru-RU" sz="2000" dirty="0">
                <a:solidFill>
                  <a:srgbClr val="FF0000"/>
                </a:solidFill>
                <a:latin typeface="Times New Roman" pitchFamily="18" charset="0"/>
                <a:cs typeface="Times New Roman" pitchFamily="18" charset="0"/>
              </a:rPr>
              <a:t> </a:t>
            </a:r>
            <a:r>
              <a:rPr lang="ru-RU" sz="2000" dirty="0" err="1">
                <a:solidFill>
                  <a:srgbClr val="00B0F0"/>
                </a:solidFill>
                <a:latin typeface="Times New Roman" pitchFamily="18" charset="0"/>
                <a:cs typeface="Times New Roman" pitchFamily="18" charset="0"/>
              </a:rPr>
              <a:t>субъектінің пайдасына</a:t>
            </a:r>
            <a:r>
              <a:rPr lang="ru-RU" sz="2000" dirty="0">
                <a:solidFill>
                  <a:srgbClr val="00B0F0"/>
                </a:solidFill>
                <a:latin typeface="Times New Roman" pitchFamily="18" charset="0"/>
                <a:cs typeface="Times New Roman" pitchFamily="18" charset="0"/>
              </a:rPr>
              <a:t> </a:t>
            </a:r>
            <a:r>
              <a:rPr lang="ru-RU" sz="2000" dirty="0" err="1">
                <a:solidFill>
                  <a:srgbClr val="FF0000"/>
                </a:solidFill>
                <a:latin typeface="Times New Roman" pitchFamily="18" charset="0"/>
                <a:cs typeface="Times New Roman" pitchFamily="18" charset="0"/>
              </a:rPr>
              <a:t>шешіледі</a:t>
            </a:r>
            <a:r>
              <a:rPr lang="ru-RU" sz="2000" dirty="0">
                <a:solidFill>
                  <a:srgbClr val="FF0000"/>
                </a:solidFill>
                <a:latin typeface="Times New Roman" pitchFamily="18" charset="0"/>
                <a:cs typeface="Times New Roman" pitchFamily="18"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2528"/>
          </a:xfrm>
        </p:spPr>
        <p:txBody>
          <a:bodyPr>
            <a:normAutofit fontScale="90000"/>
          </a:bodyPr>
          <a:lstStyle/>
          <a:p>
            <a:endParaRPr lang="ru-RU" dirty="0"/>
          </a:p>
        </p:txBody>
      </p:sp>
      <p:sp>
        <p:nvSpPr>
          <p:cNvPr id="3" name="Содержимое 2"/>
          <p:cNvSpPr>
            <a:spLocks noGrp="1"/>
          </p:cNvSpPr>
          <p:nvPr>
            <p:ph idx="1"/>
          </p:nvPr>
        </p:nvSpPr>
        <p:spPr>
          <a:xfrm>
            <a:off x="457200" y="1071546"/>
            <a:ext cx="8229600" cy="5054617"/>
          </a:xfrm>
        </p:spPr>
        <p:txBody>
          <a:bodyPr>
            <a:noAutofit/>
          </a:bodyPr>
          <a:lstStyle/>
          <a:p>
            <a:r>
              <a:rPr lang="ru-RU" sz="2400" dirty="0">
                <a:latin typeface="Times New Roman" pitchFamily="18" charset="0"/>
                <a:cs typeface="Times New Roman" pitchFamily="18" charset="0"/>
              </a:rPr>
              <a:t>2. Осы </a:t>
            </a:r>
            <a:r>
              <a:rPr lang="ru-RU" sz="2400" dirty="0" err="1">
                <a:latin typeface="Times New Roman" pitchFamily="18" charset="0"/>
                <a:cs typeface="Times New Roman" pitchFamily="18" charset="0"/>
              </a:rPr>
              <a:t>Заңның талаптарын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өрескел бұзушылыққа</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1)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жүргізуге негіздің болмауы</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2)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тағайындау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актінің болмауы</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3)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жүргізу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хабарлау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мерзімінің сақталмауы</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4) осы </a:t>
            </a:r>
            <a:r>
              <a:rPr lang="ru-RU" sz="2400" dirty="0" err="1">
                <a:latin typeface="Times New Roman" pitchFamily="18" charset="0"/>
                <a:cs typeface="Times New Roman" pitchFamily="18" charset="0"/>
              </a:rPr>
              <a:t>Заңның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талаптарын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бұзу</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5) </a:t>
            </a:r>
            <a:r>
              <a:rPr lang="ru-RU" sz="2400" dirty="0" err="1">
                <a:latin typeface="Times New Roman" pitchFamily="18" charset="0"/>
                <a:cs typeface="Times New Roman" pitchFamily="18" charset="0"/>
              </a:rPr>
              <a:t>жоспарлы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тағайындау кезінде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алдыңғы тексеруге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қатысты уақыт аралығын бұзу</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6) </a:t>
            </a:r>
            <a:r>
              <a:rPr lang="ru-RU" sz="2400" dirty="0" err="1">
                <a:latin typeface="Times New Roman" pitchFamily="18" charset="0"/>
                <a:cs typeface="Times New Roman" pitchFamily="18" charset="0"/>
              </a:rPr>
              <a:t>тексерілетін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субъектіге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тексеру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тағайындау 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актіні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етпеу</a:t>
            </a:r>
            <a:r>
              <a:rPr lang="ru-RU" sz="2400" dirty="0">
                <a:latin typeface="Times New Roman" pitchFamily="18" charset="0"/>
                <a:cs typeface="Times New Roman" pitchFamily="18" charset="0"/>
              </a:rPr>
              <a:t>;</a:t>
            </a:r>
          </a:p>
          <a:p>
            <a:r>
              <a:rPr lang="ru-RU" sz="2400" dirty="0">
                <a:latin typeface="Times New Roman" pitchFamily="18" charset="0"/>
                <a:cs typeface="Times New Roman" pitchFamily="18" charset="0"/>
              </a:rPr>
              <a:t>7) </a:t>
            </a:r>
            <a:r>
              <a:rPr lang="ru-RU" sz="2400" dirty="0" err="1">
                <a:latin typeface="Times New Roman" pitchFamily="18" charset="0"/>
                <a:cs typeface="Times New Roman" pitchFamily="18" charset="0"/>
              </a:rPr>
              <a:t>мемлекеттік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органдардың өздерінің құзыретіне кірмейтін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мәселелер 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тексерулер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тағайындауы жатады</a:t>
            </a:r>
            <a:r>
              <a:rPr lang="ru-RU" sz="2400" dirty="0">
                <a:latin typeface="Times New Roman" pitchFamily="18" charset="0"/>
                <a:cs typeface="Times New Roman" pitchFamily="18" charset="0"/>
              </a:rPr>
              <a:t>.</a:t>
            </a:r>
          </a:p>
          <a:p>
            <a:endParaRPr lang="ru-RU" sz="2400" dirty="0"/>
          </a:p>
          <a:p>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r>
              <a:rPr lang="ru-RU" sz="2700" dirty="0" err="1">
                <a:solidFill>
                  <a:srgbClr val="FF0000"/>
                </a:solidFill>
                <a:latin typeface="Times New Roman" pitchFamily="18" charset="0"/>
                <a:cs typeface="Times New Roman" pitchFamily="18" charset="0"/>
              </a:rPr>
              <a:t>Бақылауды және қадағалауды жүзеге асыратын</a:t>
            </a:r>
            <a:r>
              <a:rPr lang="ru-RU" sz="2700" dirty="0">
                <a:solidFill>
                  <a:srgbClr val="FF0000"/>
                </a:solidFill>
                <a:latin typeface="Times New Roman" pitchFamily="18" charset="0"/>
                <a:cs typeface="Times New Roman" pitchFamily="18" charset="0"/>
              </a:rPr>
              <a:t> </a:t>
            </a:r>
            <a:r>
              <a:rPr lang="ru-RU" sz="2700" dirty="0" err="1">
                <a:solidFill>
                  <a:srgbClr val="FF0000"/>
                </a:solidFill>
                <a:latin typeface="Times New Roman" pitchFamily="18" charset="0"/>
                <a:cs typeface="Times New Roman" pitchFamily="18" charset="0"/>
              </a:rPr>
              <a:t>мемлекеттiк</a:t>
            </a:r>
            <a:r>
              <a:rPr lang="ru-RU" sz="2700" dirty="0">
                <a:solidFill>
                  <a:srgbClr val="FF0000"/>
                </a:solidFill>
                <a:latin typeface="Times New Roman" pitchFamily="18" charset="0"/>
                <a:cs typeface="Times New Roman" pitchFamily="18" charset="0"/>
              </a:rPr>
              <a:t> </a:t>
            </a:r>
            <a:r>
              <a:rPr lang="ru-RU" sz="2700" dirty="0" err="1">
                <a:solidFill>
                  <a:srgbClr val="FF0000"/>
                </a:solidFill>
                <a:latin typeface="Times New Roman" pitchFamily="18" charset="0"/>
                <a:cs typeface="Times New Roman" pitchFamily="18" charset="0"/>
              </a:rPr>
              <a:t>органдар</a:t>
            </a:r>
            <a:r>
              <a:rPr lang="ru-RU" sz="2700" dirty="0">
                <a:solidFill>
                  <a:srgbClr val="FF0000"/>
                </a:solidFill>
                <a:latin typeface="Times New Roman" pitchFamily="18" charset="0"/>
                <a:cs typeface="Times New Roman" pitchFamily="18" charset="0"/>
              </a:rPr>
              <a:t> мен </a:t>
            </a:r>
            <a:r>
              <a:rPr lang="ru-RU" sz="2700" dirty="0" err="1">
                <a:solidFill>
                  <a:srgbClr val="FF0000"/>
                </a:solidFill>
                <a:latin typeface="Times New Roman" pitchFamily="18" charset="0"/>
                <a:cs typeface="Times New Roman" pitchFamily="18" charset="0"/>
              </a:rPr>
              <a:t>олардың лауазымды</a:t>
            </a:r>
            <a:r>
              <a:rPr lang="ru-RU" sz="2700" dirty="0">
                <a:solidFill>
                  <a:srgbClr val="FF0000"/>
                </a:solidFill>
                <a:latin typeface="Times New Roman" pitchFamily="18" charset="0"/>
                <a:cs typeface="Times New Roman" pitchFamily="18" charset="0"/>
              </a:rPr>
              <a:t> </a:t>
            </a:r>
            <a:r>
              <a:rPr lang="ru-RU" sz="2700" dirty="0" err="1">
                <a:solidFill>
                  <a:srgbClr val="FF0000"/>
                </a:solidFill>
                <a:latin typeface="Times New Roman" pitchFamily="18" charset="0"/>
                <a:cs typeface="Times New Roman" pitchFamily="18" charset="0"/>
              </a:rPr>
              <a:t>адамдарының шешiмдерiне</a:t>
            </a:r>
            <a:r>
              <a:rPr lang="ru-RU" sz="2700" dirty="0">
                <a:solidFill>
                  <a:srgbClr val="FF0000"/>
                </a:solidFill>
                <a:latin typeface="Times New Roman" pitchFamily="18" charset="0"/>
                <a:cs typeface="Times New Roman" pitchFamily="18" charset="0"/>
              </a:rPr>
              <a:t>, </a:t>
            </a:r>
            <a:r>
              <a:rPr lang="ru-RU" sz="2700" dirty="0" err="1">
                <a:solidFill>
                  <a:srgbClr val="FF0000"/>
                </a:solidFill>
                <a:latin typeface="Times New Roman" pitchFamily="18" charset="0"/>
                <a:cs typeface="Times New Roman" pitchFamily="18" charset="0"/>
              </a:rPr>
              <a:t>iс-әрекетiне </a:t>
            </a:r>
            <a:r>
              <a:rPr lang="ru-RU" sz="2700" dirty="0">
                <a:solidFill>
                  <a:srgbClr val="FF0000"/>
                </a:solidFill>
                <a:latin typeface="Times New Roman" pitchFamily="18" charset="0"/>
                <a:cs typeface="Times New Roman" pitchFamily="18" charset="0"/>
              </a:rPr>
              <a:t>(</a:t>
            </a:r>
            <a:r>
              <a:rPr lang="ru-RU" sz="2700" dirty="0" err="1">
                <a:solidFill>
                  <a:srgbClr val="FF0000"/>
                </a:solidFill>
                <a:latin typeface="Times New Roman" pitchFamily="18" charset="0"/>
                <a:cs typeface="Times New Roman" pitchFamily="18" charset="0"/>
              </a:rPr>
              <a:t>әрекетсiздiгiне</a:t>
            </a:r>
            <a:r>
              <a:rPr lang="ru-RU" sz="2700" dirty="0">
                <a:solidFill>
                  <a:srgbClr val="FF0000"/>
                </a:solidFill>
                <a:latin typeface="Times New Roman" pitchFamily="18" charset="0"/>
                <a:cs typeface="Times New Roman" pitchFamily="18" charset="0"/>
              </a:rPr>
              <a:t>) </a:t>
            </a:r>
            <a:r>
              <a:rPr lang="ru-RU" sz="2700" dirty="0" err="1">
                <a:solidFill>
                  <a:srgbClr val="FF0000"/>
                </a:solidFill>
                <a:latin typeface="Times New Roman" pitchFamily="18" charset="0"/>
                <a:cs typeface="Times New Roman" pitchFamily="18" charset="0"/>
              </a:rPr>
              <a:t>шағымдану тәртiбi</a:t>
            </a:r>
            <a:br>
              <a:rPr lang="ru-RU" dirty="0"/>
            </a:br>
            <a:endParaRPr lang="ru-RU" dirty="0"/>
          </a:p>
        </p:txBody>
      </p:sp>
      <p:sp>
        <p:nvSpPr>
          <p:cNvPr id="3" name="Содержимое 2"/>
          <p:cNvSpPr>
            <a:spLocks noGrp="1"/>
          </p:cNvSpPr>
          <p:nvPr>
            <p:ph idx="1"/>
          </p:nvPr>
        </p:nvSpPr>
        <p:spPr/>
        <p:txBody>
          <a:bodyPr>
            <a:normAutofit fontScale="77500" lnSpcReduction="20000"/>
          </a:bodyPr>
          <a:lstStyle/>
          <a:p>
            <a:r>
              <a:rPr lang="ru-RU" dirty="0">
                <a:latin typeface="Times New Roman" pitchFamily="18" charset="0"/>
                <a:cs typeface="Times New Roman" pitchFamily="18" charset="0"/>
              </a:rPr>
              <a:t>1. </a:t>
            </a:r>
            <a:r>
              <a:rPr lang="ru-RU" dirty="0" err="1">
                <a:latin typeface="Times New Roman" pitchFamily="18" charset="0"/>
                <a:cs typeface="Times New Roman" pitchFamily="18" charset="0"/>
              </a:rPr>
              <a:t>Бақылауды және қадағалауды жүзеге асыру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кезiнде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субъектiлердiң құқықтары </a:t>
            </a:r>
            <a:r>
              <a:rPr lang="ru-RU" dirty="0">
                <a:latin typeface="Times New Roman" pitchFamily="18" charset="0"/>
                <a:cs typeface="Times New Roman" pitchFamily="18" charset="0"/>
              </a:rPr>
              <a:t>мен </a:t>
            </a:r>
            <a:r>
              <a:rPr lang="ru-RU" dirty="0" err="1">
                <a:latin typeface="Times New Roman" pitchFamily="18" charset="0"/>
                <a:cs typeface="Times New Roman" pitchFamily="18" charset="0"/>
              </a:rPr>
              <a:t>заңды мүдделерi бұзылған жағдайда 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тиісті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бақылау және қадағалау органының және </a:t>
            </a: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лауазымды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адамның iс-әрекетiне </a:t>
            </a: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әрекетсiздiгiне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Қазақстан Республикасының заңнамасында белгiлен­ген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тәртiппен жоғары тұрған мемлекеттiк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органға </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сотқа шағымдануға құқылы</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2. </a:t>
            </a:r>
            <a:r>
              <a:rPr lang="ru-RU" dirty="0" err="1">
                <a:latin typeface="Times New Roman" pitchFamily="18" charset="0"/>
                <a:cs typeface="Times New Roman" pitchFamily="18" charset="0"/>
              </a:rPr>
              <a:t>Тексерілетін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субъектiнiң мемлекеттiк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органдардың қылмыстық iстi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қозғаумен және тексеру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жүргiзумен байланысты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iс-әрекетiне (әрекетсiздiгiне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шағымдануы </a:t>
            </a:r>
            <a:r>
              <a:rPr lang="ru-RU" dirty="0" err="1">
                <a:solidFill>
                  <a:srgbClr val="FF0000"/>
                </a:solidFill>
                <a:latin typeface="Times New Roman" pitchFamily="18" charset="0"/>
                <a:cs typeface="Times New Roman" pitchFamily="18" charset="0"/>
              </a:rPr>
              <a:t>Қазақстан Республикасының қылмыстық iс</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жүргiзу заңнамасында белгiленген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тәртiппен </a:t>
            </a:r>
            <a:r>
              <a:rPr lang="ru-RU" dirty="0" err="1">
                <a:latin typeface="Times New Roman" pitchFamily="18" charset="0"/>
                <a:cs typeface="Times New Roman" pitchFamily="18" charset="0"/>
              </a:rPr>
              <a:t>жүзеге асырылады</a:t>
            </a:r>
            <a:r>
              <a:rPr lang="ru-RU" dirty="0">
                <a:latin typeface="Times New Roman" pitchFamily="18" charset="0"/>
                <a:cs typeface="Times New Roman" pitchFamily="18" charset="0"/>
              </a:rPr>
              <a:t>.</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dirty="0" err="1">
                <a:solidFill>
                  <a:srgbClr val="FF0000"/>
                </a:solidFill>
                <a:latin typeface="Times New Roman" pitchFamily="18" charset="0"/>
                <a:cs typeface="Times New Roman" pitchFamily="18" charset="0"/>
              </a:rPr>
              <a:t>Қазақстан Республикасының бақылау және қадағалау саласындағы заңнамасын бұзғаны үшiн жауаптылық</a:t>
            </a:r>
            <a:br>
              <a:rPr lang="ru-RU" dirty="0"/>
            </a:br>
            <a:endParaRPr lang="ru-RU" dirty="0"/>
          </a:p>
        </p:txBody>
      </p:sp>
      <p:sp>
        <p:nvSpPr>
          <p:cNvPr id="3" name="Содержимое 2"/>
          <p:cNvSpPr>
            <a:spLocks noGrp="1"/>
          </p:cNvSpPr>
          <p:nvPr>
            <p:ph idx="1"/>
          </p:nvPr>
        </p:nvSpPr>
        <p:spPr/>
        <p:txBody>
          <a:bodyPr/>
          <a:lstStyle/>
          <a:p>
            <a:pPr algn="ctr">
              <a:buNone/>
            </a:pPr>
            <a:r>
              <a:rPr lang="ru-RU" sz="4000" dirty="0" err="1">
                <a:solidFill>
                  <a:srgbClr val="7030A0"/>
                </a:solidFill>
                <a:latin typeface="Times New Roman" pitchFamily="18" charset="0"/>
                <a:cs typeface="Times New Roman" pitchFamily="18" charset="0"/>
              </a:rPr>
              <a:t>Қазақстан Республикасының бақылау және қадағалау саласындағы заңнамасын бұзу Қазақстан Республикасының заңдарында белгiленген</a:t>
            </a:r>
            <a:r>
              <a:rPr lang="ru-RU" sz="4000" dirty="0">
                <a:solidFill>
                  <a:srgbClr val="7030A0"/>
                </a:solidFill>
                <a:latin typeface="Times New Roman" pitchFamily="18" charset="0"/>
                <a:cs typeface="Times New Roman" pitchFamily="18" charset="0"/>
              </a:rPr>
              <a:t> </a:t>
            </a:r>
            <a:r>
              <a:rPr lang="ru-RU" sz="4000" dirty="0" err="1">
                <a:solidFill>
                  <a:srgbClr val="7030A0"/>
                </a:solidFill>
                <a:latin typeface="Times New Roman" pitchFamily="18" charset="0"/>
                <a:cs typeface="Times New Roman" pitchFamily="18" charset="0"/>
              </a:rPr>
              <a:t>жауаптылыққа әкеп соғады.</a:t>
            </a:r>
            <a:endParaRPr lang="ru-RU" sz="4000" dirty="0">
              <a:solidFill>
                <a:srgbClr val="7030A0"/>
              </a:solidFill>
              <a:latin typeface="Times New Roman" pitchFamily="18" charset="0"/>
              <a:cs typeface="Times New Roman" pitchFamily="18" charset="0"/>
            </a:endParaRP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11750"/>
          </a:xfrm>
        </p:spPr>
        <p:txBody>
          <a:bodyPr/>
          <a:lstStyle/>
          <a:p>
            <a:pPr eaLnBrk="1" fontAlgn="auto" hangingPunct="1">
              <a:spcAft>
                <a:spcPts val="0"/>
              </a:spcAft>
              <a:defRPr/>
            </a:pPr>
            <a:r>
              <a:rPr lang="kk-KZ" dirty="0">
                <a:solidFill>
                  <a:srgbClr val="FF0000"/>
                </a:solidFill>
                <a:latin typeface="Times New Roman" pitchFamily="18" charset="0"/>
                <a:cs typeface="Times New Roman" pitchFamily="18" charset="0"/>
              </a:rPr>
              <a:t>Назар салып тыңдағандарыңызға рақмет!</a:t>
            </a:r>
            <a:br>
              <a:rPr lang="kk-KZ" dirty="0">
                <a:solidFill>
                  <a:srgbClr val="FF0000"/>
                </a:solidFill>
                <a:latin typeface="Times New Roman" pitchFamily="18" charset="0"/>
                <a:cs typeface="Times New Roman" pitchFamily="18" charset="0"/>
              </a:rPr>
            </a:br>
            <a:endParaRPr lang="ru-RU" dirty="0">
              <a:solidFill>
                <a:srgbClr val="FF0000"/>
              </a:solidFill>
              <a:latin typeface="Times New Roman" pitchFamily="18" charset="0"/>
              <a:cs typeface="Times New Roman" pitchFamily="18" charset="0"/>
            </a:endParaRPr>
          </a:p>
        </p:txBody>
      </p:sp>
    </p:spTree>
  </p:cSld>
  <p:clrMapOvr>
    <a:masterClrMapping/>
  </p:clrMapOvr>
  <p:transition>
    <p:dissolve/>
    <p:sndAc>
      <p:stSnd>
        <p:snd r:embed="rId2" name="click.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208"/>
            <a:ext cx="8229600" cy="1545589"/>
          </a:xfrm>
        </p:spPr>
        <p:txBody>
          <a:bodyPr>
            <a:normAutofit fontScale="90000"/>
          </a:bodyPr>
          <a:lstStyle/>
          <a:p>
            <a:br>
              <a:rPr lang="kk-KZ" b="1" dirty="0">
                <a:latin typeface="Times New Roman" panose="02020603050405020304" pitchFamily="18" charset="0"/>
                <a:cs typeface="Times New Roman" panose="02020603050405020304" pitchFamily="18" charset="0"/>
              </a:rPr>
            </a:br>
            <a:r>
              <a:rPr lang="kk-KZ" sz="3100" b="1" dirty="0">
                <a:solidFill>
                  <a:srgbClr val="FF0000"/>
                </a:solidFill>
                <a:latin typeface="Times New Roman" panose="02020603050405020304" pitchFamily="18" charset="0"/>
                <a:cs typeface="Times New Roman" panose="02020603050405020304" pitchFamily="18" charset="0"/>
              </a:rPr>
              <a:t>Мемлекеттік бақылаудың және қадағалаудың міндеттері</a:t>
            </a:r>
            <a:br>
              <a:rPr lang="kk-KZ" sz="3100" b="1" dirty="0">
                <a:solidFill>
                  <a:srgbClr val="FF0000"/>
                </a:solidFill>
                <a:latin typeface="Times New Roman" panose="02020603050405020304" pitchFamily="18" charset="0"/>
                <a:cs typeface="Times New Roman" panose="02020603050405020304" pitchFamily="18" charset="0"/>
              </a:rPr>
            </a:br>
            <a:r>
              <a:rPr lang="kk-KZ" sz="1800" dirty="0">
                <a:solidFill>
                  <a:schemeClr val="tx2"/>
                </a:solidFill>
                <a:latin typeface="Times New Roman" panose="02020603050405020304" pitchFamily="18" charset="0"/>
                <a:cs typeface="Times New Roman" panose="02020603050405020304" pitchFamily="18" charset="0"/>
              </a:rPr>
              <a:t>ҚР Кәсіпкерлік кодексі 130 бабына сәйқес мемлекеттік бақылаудың және </a:t>
            </a:r>
            <a:r>
              <a:rPr lang="kk-KZ" sz="1800">
                <a:solidFill>
                  <a:schemeClr val="tx2"/>
                </a:solidFill>
                <a:latin typeface="Times New Roman" panose="02020603050405020304" pitchFamily="18" charset="0"/>
                <a:cs typeface="Times New Roman" panose="02020603050405020304" pitchFamily="18" charset="0"/>
              </a:rPr>
              <a:t>қадағалаудың міндеттері</a:t>
            </a:r>
            <a:br>
              <a:rPr lang="ru-KZ" sz="3100" dirty="0">
                <a:solidFill>
                  <a:srgbClr val="FF0000"/>
                </a:solidFill>
                <a:latin typeface="Times New Roman" panose="02020603050405020304" pitchFamily="18" charset="0"/>
                <a:cs typeface="Times New Roman" panose="02020603050405020304" pitchFamily="18" charset="0"/>
              </a:rPr>
            </a:br>
            <a:endParaRPr lang="ru-RU" sz="3100" dirty="0">
              <a:solidFill>
                <a:srgbClr val="FF0000"/>
              </a:solidFill>
            </a:endParaRPr>
          </a:p>
        </p:txBody>
      </p:sp>
      <p:pic>
        <p:nvPicPr>
          <p:cNvPr id="3" name="Picture 2" descr="D:\данияр\НН\точечный рисунок.jpg"/>
          <p:cNvPicPr>
            <a:picLocks noGrp="1" noChangeAspect="1" noChangeArrowheads="1"/>
          </p:cNvPicPr>
          <p:nvPr>
            <p:ph idx="1"/>
          </p:nvPr>
        </p:nvPicPr>
        <p:blipFill>
          <a:blip r:embed="rId2"/>
          <a:srcRect/>
          <a:stretch>
            <a:fillRect/>
          </a:stretch>
        </p:blipFill>
        <p:spPr>
          <a:xfrm>
            <a:off x="0" y="500042"/>
            <a:ext cx="9001125" cy="6000750"/>
          </a:xfrm>
        </p:spPr>
      </p:pic>
      <p:pic>
        <p:nvPicPr>
          <p:cNvPr id="4" name="Picture 2" descr="D:\данияр\НН\точечный рисунок.jpg"/>
          <p:cNvPicPr>
            <a:picLocks noGrp="1" noChangeAspect="1" noChangeArrowheads="1"/>
          </p:cNvPicPr>
          <p:nvPr>
            <p:ph idx="1"/>
          </p:nvPr>
        </p:nvPicPr>
        <p:blipFill>
          <a:blip r:embed="rId2"/>
          <a:srcRect/>
          <a:stretch>
            <a:fillRect/>
          </a:stretch>
        </p:blipFill>
        <p:spPr>
          <a:xfrm>
            <a:off x="0" y="857250"/>
            <a:ext cx="9001125" cy="6000750"/>
          </a:xfrm>
        </p:spPr>
      </p:pic>
      <p:sp>
        <p:nvSpPr>
          <p:cNvPr id="5" name="Прямоугольник 4">
            <a:extLst>
              <a:ext uri="{FF2B5EF4-FFF2-40B4-BE49-F238E27FC236}">
                <a16:creationId xmlns:a16="http://schemas.microsoft.com/office/drawing/2014/main" id="{9FAAC263-51B7-472E-8474-3693F8D7B790}"/>
              </a:ext>
            </a:extLst>
          </p:cNvPr>
          <p:cNvSpPr/>
          <p:nvPr/>
        </p:nvSpPr>
        <p:spPr>
          <a:xfrm>
            <a:off x="771524" y="1988839"/>
            <a:ext cx="8229600" cy="5509200"/>
          </a:xfrm>
          <a:prstGeom prst="rect">
            <a:avLst/>
          </a:prstGeom>
        </p:spPr>
        <p:txBody>
          <a:bodyPr wrap="square">
            <a:spAutoFit/>
          </a:bodyPr>
          <a:lstStyle/>
          <a:p>
            <a:pPr marL="285750" indent="-285750">
              <a:buFontTx/>
              <a:buChar char="-"/>
            </a:pPr>
            <a:r>
              <a:rPr lang="ru-RU" b="1" dirty="0">
                <a:latin typeface="Times New Roman" panose="02020603050405020304" pitchFamily="18" charset="0"/>
                <a:cs typeface="Times New Roman" panose="02020603050405020304" pitchFamily="18" charset="0"/>
              </a:rPr>
              <a:t>Э</a:t>
            </a:r>
            <a:r>
              <a:rPr lang="kk-KZ" dirty="0">
                <a:latin typeface="Times New Roman" panose="02020603050405020304" pitchFamily="18" charset="0"/>
                <a:cs typeface="Times New Roman" panose="02020603050405020304" pitchFamily="18" charset="0"/>
              </a:rPr>
              <a:t>кономикалық қауiпсiздiктi</a:t>
            </a:r>
          </a:p>
          <a:p>
            <a:pPr marL="285750" indent="-285750">
              <a:buFontTx/>
              <a:buChar char="-"/>
            </a:pPr>
            <a:r>
              <a:rPr lang="kk-KZ" dirty="0">
                <a:latin typeface="Times New Roman" panose="02020603050405020304" pitchFamily="18" charset="0"/>
                <a:cs typeface="Times New Roman" panose="02020603050405020304" pitchFamily="18" charset="0"/>
              </a:rPr>
              <a:t>алдау практикасының алдын алуды</a:t>
            </a:r>
          </a:p>
          <a:p>
            <a:pPr marL="285750" indent="-285750">
              <a:buFontTx/>
              <a:buChar char="-"/>
            </a:pPr>
            <a:r>
              <a:rPr lang="kk-KZ" dirty="0">
                <a:latin typeface="Times New Roman" panose="02020603050405020304" pitchFamily="18" charset="0"/>
                <a:cs typeface="Times New Roman" panose="02020603050405020304" pitchFamily="18" charset="0"/>
              </a:rPr>
              <a:t>табиғи және энергетикалық ресурстарды үнемдеудi </a:t>
            </a:r>
          </a:p>
          <a:p>
            <a:pPr marL="285750" indent="-285750">
              <a:buFontTx/>
              <a:buChar char="-"/>
            </a:pPr>
            <a:r>
              <a:rPr lang="kk-KZ" dirty="0">
                <a:latin typeface="Times New Roman" panose="02020603050405020304" pitchFamily="18" charset="0"/>
                <a:cs typeface="Times New Roman" panose="02020603050405020304" pitchFamily="18" charset="0"/>
              </a:rPr>
              <a:t>ұлттық өнiмнiң бәсекеге қабiлеттiлiгiн арттыру</a:t>
            </a:r>
          </a:p>
          <a:p>
            <a:pPr marL="285750" indent="-285750">
              <a:buFontTx/>
              <a:buChar char="-"/>
            </a:pPr>
            <a:r>
              <a:rPr lang="kk-KZ" dirty="0">
                <a:latin typeface="Times New Roman" panose="02020603050405020304" pitchFamily="18" charset="0"/>
                <a:cs typeface="Times New Roman" panose="02020603050405020304" pitchFamily="18" charset="0"/>
              </a:rPr>
              <a:t>жеке және заңды тұлғалардың конституциялық құқықтарын, бостандықтары мен заңды мүдделерiн қорғауды қоса алғанда, тексерiлетiн субъект өндiретiн және өткізетін өнiмдердiң, технологиялық процестердiң адамдардың өмiрi мен денсаулығына қауiпсiздiгін, олардың мүлкiн қорғауды, қоршаған орта үшін қауiпсiздiгiн, ҚР ұлттық қауiпсiздiгiн қамтамасыз ету жатады.</a:t>
            </a:r>
          </a:p>
          <a:p>
            <a:pPr marL="285750" indent="-285750">
              <a:buFontTx/>
              <a:buChar char="-"/>
            </a:pPr>
            <a:br>
              <a:rPr lang="kk-KZ" dirty="0">
                <a:latin typeface="Times New Roman" panose="02020603050405020304" pitchFamily="18" charset="0"/>
                <a:cs typeface="Times New Roman" panose="02020603050405020304" pitchFamily="18" charset="0"/>
              </a:rPr>
            </a:br>
            <a:r>
              <a:rPr lang="kk-KZ" dirty="0">
                <a:latin typeface="Times New Roman" panose="02020603050405020304" pitchFamily="18" charset="0"/>
                <a:cs typeface="Times New Roman" panose="02020603050405020304" pitchFamily="18" charset="0"/>
              </a:rPr>
              <a:t>   Кәсiпкерлiкті мемлекеттiк бақылау және қадағалау тәуелсіздік, объективтілік, бейтараптылық, бақылау және қадағалау нысандарының анықтығы қағидаттарының негізінде жүзеге асырылады.</a:t>
            </a:r>
            <a:br>
              <a:rPr lang="kk-KZ" dirty="0">
                <a:latin typeface="Times New Roman" panose="02020603050405020304" pitchFamily="18" charset="0"/>
                <a:cs typeface="Times New Roman" panose="02020603050405020304" pitchFamily="18" charset="0"/>
              </a:rPr>
            </a:br>
            <a:r>
              <a:rPr lang="kk-KZ" dirty="0">
                <a:latin typeface="Times New Roman" panose="02020603050405020304" pitchFamily="18" charset="0"/>
                <a:cs typeface="Times New Roman" panose="02020603050405020304" pitchFamily="18" charset="0"/>
              </a:rPr>
              <a:t>      Мемлекет мемлекеттiк бақылау және қадағалау жүйесінің есептілігі мен ашықтығына кепілдік береді.</a:t>
            </a:r>
            <a:br>
              <a:rPr lang="kk-KZ" dirty="0">
                <a:latin typeface="Times New Roman" panose="02020603050405020304" pitchFamily="18" charset="0"/>
                <a:cs typeface="Times New Roman" panose="02020603050405020304" pitchFamily="18" charset="0"/>
              </a:rPr>
            </a:br>
            <a:r>
              <a:rPr lang="kk-KZ" dirty="0">
                <a:latin typeface="Times New Roman" panose="02020603050405020304" pitchFamily="18" charset="0"/>
                <a:cs typeface="Times New Roman" panose="02020603050405020304" pitchFamily="18" charset="0"/>
              </a:rPr>
              <a:t>      Мемлекеттiк бақылауды және қадағалауды жүргізу тексерілетін адал субъектiлерді көтермелеу, құқық бұзушыларға бақылауды және қадағалауды шоғырландыру негізінде жүзеге асырылады.</a:t>
            </a:r>
            <a:endParaRPr lang="ru-KZ" dirty="0">
              <a:latin typeface="Times New Roman" panose="02020603050405020304" pitchFamily="18" charset="0"/>
              <a:cs typeface="Times New Roman" panose="02020603050405020304" pitchFamily="18" charset="0"/>
            </a:endParaRPr>
          </a:p>
          <a:p>
            <a:endParaRPr lang="ru-RU" sz="1400" dirty="0">
              <a:solidFill>
                <a:srgbClr val="002060"/>
              </a:solidFill>
              <a:latin typeface="Times New Roman" panose="02020603050405020304" pitchFamily="18" charset="0"/>
              <a:cs typeface="Times New Roman" pitchFamily="18" charset="0"/>
            </a:endParaRPr>
          </a:p>
          <a:p>
            <a:endParaRPr lang="ru-RU" sz="1400" dirty="0">
              <a:solidFill>
                <a:srgbClr val="002060"/>
              </a:solidFill>
              <a:latin typeface="Times New Roman" panose="02020603050405020304"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3668</Words>
  <Application>Microsoft Office PowerPoint</Application>
  <PresentationFormat>Экран (4:3)</PresentationFormat>
  <Paragraphs>185</Paragraphs>
  <Slides>26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Calibri</vt:lpstr>
      <vt:lpstr>Times New Roman</vt:lpstr>
      <vt:lpstr>Тема Office</vt:lpstr>
      <vt:lpstr>Кәсіпкерлік қызметті мемлекеттік бақылау және қадағалау</vt:lpstr>
      <vt:lpstr>Мемлекеттік бақылау және қадағалау</vt:lpstr>
      <vt:lpstr>Тексерілетін субъектілердің қызметіне қойылатын талаптар  </vt:lpstr>
      <vt:lpstr>Құқық қорғау органдарының бақылауды және қадағалауды жүзеге асыруы кезіндегі жеке кәсіпкерлік субъектілерінің кепілдіктері </vt:lpstr>
      <vt:lpstr>Бақылаудың және қадағалаудың қағидаттары мен міндеттері </vt:lpstr>
      <vt:lpstr>Бақылау және қадағалау органдарының құзыреті Бақылау және қадағалау органдары: </vt:lpstr>
      <vt:lpstr>Тәуекелдерді бағалау жүйесі</vt:lpstr>
      <vt:lpstr>Презентация PowerPoint</vt:lpstr>
      <vt:lpstr>Тексеру түрлері  Тексерілетін субъектілерді тексеру мынадай түрлерге: </vt:lpstr>
      <vt:lpstr>Тексерілетін субъектілерді жоспардан тыс тексеруге: </vt:lpstr>
      <vt:lpstr>Презентация PowerPoint</vt:lpstr>
      <vt:lpstr>Тексерулерді тағайындау туралы акт </vt:lpstr>
      <vt:lpstr>Тексеруді жүргізу тәртібі</vt:lpstr>
      <vt:lpstr>Презентация PowerPoint</vt:lpstr>
      <vt:lpstr>Тексеру жүргізу мерзімі  </vt:lpstr>
      <vt:lpstr>Презентация PowerPoint</vt:lpstr>
      <vt:lpstr>Тексерулерді ресімдеу тәртібі </vt:lpstr>
      <vt:lpstr>Презентация PowerPoint</vt:lpstr>
      <vt:lpstr>Презентация PowerPoint</vt:lpstr>
      <vt:lpstr>Бақылау және қадағалау органдарының лауазымды  адамдарының тексерулер жүргізу кезінде анықталған бұзу­шылықтар фактілері бойынша қабылдайтын шаралары  </vt:lpstr>
      <vt:lpstr>Мемлекеттік бақылау және қадағалау талаптарын өрескел бұза отырып жүргізілген тексерудің жарамсыздығы </vt:lpstr>
      <vt:lpstr>Презентация PowerPoint</vt:lpstr>
      <vt:lpstr>Бақылауды және қадағалауды жүзеге асыратын мемлекеттiк органдар мен олардың лауазымды адамдарының шешiмдерiне, iс-әрекетiне (әрекетсiздiгiне) шағымдану тәртiбi </vt:lpstr>
      <vt:lpstr>Қазақстан Республикасының бақылау және қадағалау саласындағы заңнамасын бұзғаны үшiн жауаптылық </vt:lpstr>
      <vt:lpstr>Назар салып тыңдағандарыңызға рақмет! </vt:lpstr>
      <vt:lpstr> Мемлекеттік бақылаудың және қадағалаудың міндеттері ҚР Кәсіпкерлік кодексі 130 бабына сәйқес мемлекеттік бақылаудың және қадағалаудың міндеттері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 қызметті мемлекеттік бақылау</dc:title>
  <dc:creator>Администратор</dc:creator>
  <cp:lastModifiedBy>Алпамыс Айтказинович</cp:lastModifiedBy>
  <cp:revision>25</cp:revision>
  <dcterms:created xsi:type="dcterms:W3CDTF">2011-05-19T03:16:25Z</dcterms:created>
  <dcterms:modified xsi:type="dcterms:W3CDTF">2020-03-16T03:11:52Z</dcterms:modified>
</cp:coreProperties>
</file>